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70" r:id="rId3"/>
    <p:sldId id="263" r:id="rId4"/>
    <p:sldId id="258" r:id="rId5"/>
    <p:sldId id="260" r:id="rId6"/>
    <p:sldId id="271" r:id="rId7"/>
    <p:sldId id="259" r:id="rId8"/>
    <p:sldId id="266" r:id="rId9"/>
    <p:sldId id="261" r:id="rId10"/>
    <p:sldId id="257" r:id="rId11"/>
    <p:sldId id="264" r:id="rId12"/>
    <p:sldId id="267" r:id="rId13"/>
    <p:sldId id="268" r:id="rId14"/>
    <p:sldId id="269"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7" autoAdjust="0"/>
    <p:restoredTop sz="94660"/>
  </p:normalViewPr>
  <p:slideViewPr>
    <p:cSldViewPr snapToGrid="0">
      <p:cViewPr varScale="1">
        <p:scale>
          <a:sx n="160" d="100"/>
          <a:sy n="160" d="100"/>
        </p:scale>
        <p:origin x="10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35C2C-A105-45DB-977B-93A270C6FF24}" type="datetimeFigureOut">
              <a:rPr lang="en-US" smtClean="0"/>
              <a:t>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3A414-F006-4FC1-8E4C-46D801B16D29}" type="slidenum">
              <a:rPr lang="en-US" smtClean="0"/>
              <a:t>‹#›</a:t>
            </a:fld>
            <a:endParaRPr lang="en-US"/>
          </a:p>
        </p:txBody>
      </p:sp>
    </p:spTree>
    <p:extLst>
      <p:ext uri="{BB962C8B-B14F-4D97-AF65-F5344CB8AC3E}">
        <p14:creationId xmlns:p14="http://schemas.microsoft.com/office/powerpoint/2010/main" val="404046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of these agencies work to support families. Which are you connected with and how can you work with and through those organizations to improve and increase access and support? Examine what you currently do to build capabilities. Ask what can we do better? Example: Kiwanis Preschool scholarships—child is getting access to education and ability to work, parenting classes, Kaleidoscope Play and Learn, your club partnering with other clubs to address child care needs in town.  Continue to do good work. Let it spill over into your other organizations, inspire others. In what other ways can you expand, build, give, and serve?</a:t>
            </a:r>
            <a:endParaRPr lang="en-US" dirty="0"/>
          </a:p>
        </p:txBody>
      </p:sp>
      <p:sp>
        <p:nvSpPr>
          <p:cNvPr id="4" name="Slide Number Placeholder 3"/>
          <p:cNvSpPr>
            <a:spLocks noGrp="1"/>
          </p:cNvSpPr>
          <p:nvPr>
            <p:ph type="sldNum" sz="quarter" idx="10"/>
          </p:nvPr>
        </p:nvSpPr>
        <p:spPr/>
        <p:txBody>
          <a:bodyPr/>
          <a:lstStyle/>
          <a:p>
            <a:fld id="{9E3377D6-4874-47DC-ABC5-18404EB40099}" type="slidenum">
              <a:rPr lang="en-US" smtClean="0"/>
              <a:pPr/>
              <a:t>9</a:t>
            </a:fld>
            <a:endParaRPr lang="en-US"/>
          </a:p>
        </p:txBody>
      </p:sp>
    </p:spTree>
    <p:extLst>
      <p:ext uri="{BB962C8B-B14F-4D97-AF65-F5344CB8AC3E}">
        <p14:creationId xmlns:p14="http://schemas.microsoft.com/office/powerpoint/2010/main" val="2855466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12/7/2018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12/7/2018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urU-a_FsS5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Small Investments in Early Learning  = Big Returns in Social Emotional Development</a:t>
            </a:r>
            <a:endParaRPr lang="en-US" dirty="0"/>
          </a:p>
        </p:txBody>
      </p:sp>
      <p:sp>
        <p:nvSpPr>
          <p:cNvPr id="3" name="Subtitle 2"/>
          <p:cNvSpPr>
            <a:spLocks noGrp="1"/>
          </p:cNvSpPr>
          <p:nvPr>
            <p:ph type="subTitle" idx="1"/>
          </p:nvPr>
        </p:nvSpPr>
        <p:spPr/>
        <p:txBody>
          <a:bodyPr/>
          <a:lstStyle/>
          <a:p>
            <a:r>
              <a:rPr lang="en-US" dirty="0" smtClean="0"/>
              <a:t>Dr. Nicole Mortimer</a:t>
            </a:r>
          </a:p>
          <a:p>
            <a:r>
              <a:rPr lang="en-US" dirty="0" smtClean="0"/>
              <a:t>Early Learning Coordinator</a:t>
            </a:r>
          </a:p>
          <a:p>
            <a:r>
              <a:rPr lang="en-US" dirty="0" smtClean="0"/>
              <a:t>Anacortes School District</a:t>
            </a:r>
            <a:endParaRPr lang="en-US" dirty="0"/>
          </a:p>
        </p:txBody>
      </p:sp>
    </p:spTree>
    <p:extLst>
      <p:ext uri="{BB962C8B-B14F-4D97-AF65-F5344CB8AC3E}">
        <p14:creationId xmlns:p14="http://schemas.microsoft.com/office/powerpoint/2010/main" val="2684713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782" y="0"/>
            <a:ext cx="8931562" cy="6858000"/>
          </a:xfrm>
          <a:prstGeom prst="rect">
            <a:avLst/>
          </a:prstGeom>
        </p:spPr>
      </p:pic>
    </p:spTree>
    <p:extLst>
      <p:ext uri="{BB962C8B-B14F-4D97-AF65-F5344CB8AC3E}">
        <p14:creationId xmlns:p14="http://schemas.microsoft.com/office/powerpoint/2010/main" val="2547759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41413" y="618518"/>
            <a:ext cx="9905998" cy="702282"/>
          </a:xfrm>
        </p:spPr>
        <p:txBody>
          <a:bodyPr>
            <a:normAutofit fontScale="90000"/>
          </a:bodyPr>
          <a:lstStyle/>
          <a:p>
            <a:r>
              <a:rPr lang="en-US" b="1" dirty="0"/>
              <a:t>Early Learning Programs and Services- Anacortes Early Learning Coordinator</a:t>
            </a:r>
            <a:r>
              <a:rPr lang="en-US" dirty="0"/>
              <a:t/>
            </a:r>
            <a:br>
              <a:rPr lang="en-US" dirty="0"/>
            </a:br>
            <a:r>
              <a:rPr lang="en-US" dirty="0"/>
              <a:t/>
            </a:r>
            <a:br>
              <a:rPr lang="en-US" dirty="0"/>
            </a:b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557059630"/>
              </p:ext>
            </p:extLst>
          </p:nvPr>
        </p:nvGraphicFramePr>
        <p:xfrm>
          <a:off x="434109" y="1163780"/>
          <a:ext cx="11388436" cy="5317378"/>
        </p:xfrm>
        <a:graphic>
          <a:graphicData uri="http://schemas.openxmlformats.org/drawingml/2006/table">
            <a:tbl>
              <a:tblPr/>
              <a:tblGrid>
                <a:gridCol w="1386060">
                  <a:extLst>
                    <a:ext uri="{9D8B030D-6E8A-4147-A177-3AD203B41FA5}">
                      <a16:colId xmlns:a16="http://schemas.microsoft.com/office/drawing/2014/main" val="4072437384"/>
                    </a:ext>
                  </a:extLst>
                </a:gridCol>
                <a:gridCol w="2008352">
                  <a:extLst>
                    <a:ext uri="{9D8B030D-6E8A-4147-A177-3AD203B41FA5}">
                      <a16:colId xmlns:a16="http://schemas.microsoft.com/office/drawing/2014/main" val="2292138128"/>
                    </a:ext>
                  </a:extLst>
                </a:gridCol>
                <a:gridCol w="1220762">
                  <a:extLst>
                    <a:ext uri="{9D8B030D-6E8A-4147-A177-3AD203B41FA5}">
                      <a16:colId xmlns:a16="http://schemas.microsoft.com/office/drawing/2014/main" val="1074113178"/>
                    </a:ext>
                  </a:extLst>
                </a:gridCol>
                <a:gridCol w="2323386">
                  <a:extLst>
                    <a:ext uri="{9D8B030D-6E8A-4147-A177-3AD203B41FA5}">
                      <a16:colId xmlns:a16="http://schemas.microsoft.com/office/drawing/2014/main" val="3994777350"/>
                    </a:ext>
                  </a:extLst>
                </a:gridCol>
                <a:gridCol w="1548926">
                  <a:extLst>
                    <a:ext uri="{9D8B030D-6E8A-4147-A177-3AD203B41FA5}">
                      <a16:colId xmlns:a16="http://schemas.microsoft.com/office/drawing/2014/main" val="1362082155"/>
                    </a:ext>
                  </a:extLst>
                </a:gridCol>
                <a:gridCol w="1575177">
                  <a:extLst>
                    <a:ext uri="{9D8B030D-6E8A-4147-A177-3AD203B41FA5}">
                      <a16:colId xmlns:a16="http://schemas.microsoft.com/office/drawing/2014/main" val="3047566964"/>
                    </a:ext>
                  </a:extLst>
                </a:gridCol>
                <a:gridCol w="1325773">
                  <a:extLst>
                    <a:ext uri="{9D8B030D-6E8A-4147-A177-3AD203B41FA5}">
                      <a16:colId xmlns:a16="http://schemas.microsoft.com/office/drawing/2014/main" val="2686257836"/>
                    </a:ext>
                  </a:extLst>
                </a:gridCol>
              </a:tblGrid>
              <a:tr h="319074">
                <a:tc>
                  <a:txBody>
                    <a:bodyPr/>
                    <a:lstStyle/>
                    <a:p>
                      <a:pPr rtl="0" fontAlgn="b">
                        <a:spcBef>
                          <a:spcPts val="0"/>
                        </a:spcBef>
                        <a:spcAft>
                          <a:spcPts val="0"/>
                        </a:spcAft>
                      </a:pPr>
                      <a:r>
                        <a:rPr lang="en-US" sz="1100" b="1" i="0" u="none" strike="noStrike">
                          <a:solidFill>
                            <a:srgbClr val="000000"/>
                          </a:solidFill>
                          <a:effectLst/>
                          <a:latin typeface="Arial" panose="020B0604020202020204" pitchFamily="34" charset="0"/>
                        </a:rPr>
                        <a:t>Service or Material</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1" i="0" u="none" strike="noStrike">
                          <a:solidFill>
                            <a:srgbClr val="000000"/>
                          </a:solidFill>
                          <a:effectLst/>
                          <a:latin typeface="Arial" panose="020B0604020202020204" pitchFamily="34" charset="0"/>
                        </a:rPr>
                        <a:t>Who and how many is served?</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1" i="0" u="none" strike="noStrike">
                          <a:solidFill>
                            <a:srgbClr val="000000"/>
                          </a:solidFill>
                          <a:effectLst/>
                          <a:latin typeface="Arial" panose="020B0604020202020204" pitchFamily="34" charset="0"/>
                        </a:rPr>
                        <a:t>Frequency</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1" i="0" u="none" strike="noStrike">
                          <a:solidFill>
                            <a:srgbClr val="000000"/>
                          </a:solidFill>
                          <a:effectLst/>
                          <a:latin typeface="Arial" panose="020B0604020202020204" pitchFamily="34" charset="0"/>
                        </a:rPr>
                        <a:t>Annual Cost to Offer Service/Material</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1" i="0" u="none" strike="noStrike">
                          <a:solidFill>
                            <a:srgbClr val="000000"/>
                          </a:solidFill>
                          <a:effectLst/>
                          <a:latin typeface="Arial" panose="020B0604020202020204" pitchFamily="34" charset="0"/>
                        </a:rPr>
                        <a:t>Partners/</a:t>
                      </a:r>
                      <a:endParaRPr lang="en-US" sz="1100">
                        <a:effectLst/>
                      </a:endParaRPr>
                    </a:p>
                    <a:p>
                      <a:pPr rtl="0" fontAlgn="b">
                        <a:spcBef>
                          <a:spcPts val="0"/>
                        </a:spcBef>
                        <a:spcAft>
                          <a:spcPts val="0"/>
                        </a:spcAft>
                      </a:pPr>
                      <a:r>
                        <a:rPr lang="en-US" sz="1100" b="1" i="0" u="none" strike="noStrike">
                          <a:solidFill>
                            <a:srgbClr val="000000"/>
                          </a:solidFill>
                          <a:effectLst/>
                          <a:latin typeface="Arial" panose="020B0604020202020204" pitchFamily="34" charset="0"/>
                        </a:rPr>
                        <a:t>Funding</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1" i="0" u="none" strike="noStrike">
                          <a:solidFill>
                            <a:srgbClr val="000000"/>
                          </a:solidFill>
                          <a:effectLst/>
                          <a:latin typeface="Arial" panose="020B0604020202020204" pitchFamily="34" charset="0"/>
                        </a:rPr>
                        <a:t>Cost to Participant/</a:t>
                      </a:r>
                      <a:endParaRPr lang="en-US" sz="1100">
                        <a:effectLst/>
                      </a:endParaRPr>
                    </a:p>
                    <a:p>
                      <a:pPr rtl="0" fontAlgn="b">
                        <a:spcBef>
                          <a:spcPts val="0"/>
                        </a:spcBef>
                        <a:spcAft>
                          <a:spcPts val="0"/>
                        </a:spcAft>
                      </a:pPr>
                      <a:r>
                        <a:rPr lang="en-US" sz="1100" b="1" i="0" u="none" strike="noStrike">
                          <a:solidFill>
                            <a:srgbClr val="000000"/>
                          </a:solidFill>
                          <a:effectLst/>
                          <a:latin typeface="Arial" panose="020B0604020202020204" pitchFamily="34" charset="0"/>
                        </a:rPr>
                        <a:t>Recipient</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1" i="0" u="none" strike="noStrike">
                          <a:solidFill>
                            <a:srgbClr val="000000"/>
                          </a:solidFill>
                          <a:effectLst/>
                          <a:latin typeface="Arial" panose="020B0604020202020204" pitchFamily="34" charset="0"/>
                        </a:rPr>
                        <a:t>Evidence Based Practice?</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04551662"/>
                  </a:ext>
                </a:extLst>
              </a:tr>
              <a:tr h="989131">
                <a:tc>
                  <a:txBody>
                    <a:bodyPr/>
                    <a:lstStyle/>
                    <a:p>
                      <a:pPr algn="ctr" rtl="0" fontAlgn="b">
                        <a:spcBef>
                          <a:spcPts val="0"/>
                        </a:spcBef>
                        <a:spcAft>
                          <a:spcPts val="0"/>
                        </a:spcAft>
                      </a:pPr>
                      <a:r>
                        <a:rPr lang="en-US" sz="1100">
                          <a:effectLst/>
                        </a:rPr>
                        <a:t/>
                      </a:r>
                      <a:br>
                        <a:rPr lang="en-US" sz="1100">
                          <a:effectLst/>
                        </a:rPr>
                      </a:br>
                      <a:r>
                        <a:rPr lang="en-US" sz="1100" b="1" i="0" u="none" strike="noStrike">
                          <a:solidFill>
                            <a:srgbClr val="000000"/>
                          </a:solidFill>
                          <a:effectLst/>
                          <a:latin typeface="Arial" panose="020B0604020202020204" pitchFamily="34" charset="0"/>
                        </a:rPr>
                        <a:t>Preschool/</a:t>
                      </a:r>
                      <a:endParaRPr lang="en-US" sz="1100">
                        <a:effectLst/>
                      </a:endParaRPr>
                    </a:p>
                    <a:p>
                      <a:pPr algn="ctr" rtl="0" fontAlgn="b">
                        <a:spcBef>
                          <a:spcPts val="0"/>
                        </a:spcBef>
                        <a:spcAft>
                          <a:spcPts val="0"/>
                        </a:spcAft>
                      </a:pPr>
                      <a:r>
                        <a:rPr lang="en-US" sz="1100" b="1" i="0" u="none" strike="noStrike">
                          <a:solidFill>
                            <a:srgbClr val="000000"/>
                          </a:solidFill>
                          <a:effectLst/>
                          <a:latin typeface="Arial" panose="020B0604020202020204" pitchFamily="34" charset="0"/>
                        </a:rPr>
                        <a:t>Childcare Scholarships</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dirty="0">
                          <a:solidFill>
                            <a:srgbClr val="000000"/>
                          </a:solidFill>
                          <a:effectLst/>
                          <a:latin typeface="Arial" panose="020B0604020202020204" pitchFamily="34" charset="0"/>
                        </a:rPr>
                        <a:t>5-15 kids per semester</a:t>
                      </a:r>
                      <a:endParaRPr lang="en-US" sz="1100" dirty="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Five payments per semester, per child</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Up to $250 per month, per child</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Local service organizations, business, and individual donors. Anacortes Schools Foundation </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Free. May still need to pay for remaining cost due for tuition </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Attending preschool-Yes</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13095492"/>
                  </a:ext>
                </a:extLst>
              </a:tr>
              <a:tr h="701964">
                <a:tc>
                  <a:txBody>
                    <a:bodyPr/>
                    <a:lstStyle/>
                    <a:p>
                      <a:pPr algn="ctr" rtl="0" fontAlgn="b">
                        <a:spcBef>
                          <a:spcPts val="0"/>
                        </a:spcBef>
                        <a:spcAft>
                          <a:spcPts val="0"/>
                        </a:spcAft>
                      </a:pPr>
                      <a:r>
                        <a:rPr lang="en-US" sz="1100" b="1" i="0" u="none" strike="noStrike">
                          <a:solidFill>
                            <a:srgbClr val="000000"/>
                          </a:solidFill>
                          <a:effectLst/>
                          <a:latin typeface="Arial" panose="020B0604020202020204" pitchFamily="34" charset="0"/>
                        </a:rPr>
                        <a:t>Parenting Classes</a:t>
                      </a:r>
                      <a:endParaRPr lang="en-US" sz="1100">
                        <a:effectLst/>
                      </a:endParaRPr>
                    </a:p>
                    <a:p>
                      <a:pPr algn="ctr" rtl="0" fontAlgn="b">
                        <a:spcBef>
                          <a:spcPts val="0"/>
                        </a:spcBef>
                        <a:spcAft>
                          <a:spcPts val="0"/>
                        </a:spcAft>
                      </a:pPr>
                      <a:r>
                        <a:rPr lang="en-US" sz="1100" b="1" i="0" u="none" strike="noStrike">
                          <a:solidFill>
                            <a:srgbClr val="000000"/>
                          </a:solidFill>
                          <a:effectLst/>
                          <a:latin typeface="Arial" panose="020B0604020202020204" pitchFamily="34" charset="0"/>
                        </a:rPr>
                        <a:t>With Free Child Care</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Parents of children ages 0-8 yrs. Up to 20 parents per class, up to 120 annually.</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6-10 classes a year</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Approximately$1,200-$1,600 (due after reg fees collected and deducted from total operating cost)</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dirty="0">
                          <a:solidFill>
                            <a:srgbClr val="000000"/>
                          </a:solidFill>
                          <a:effectLst/>
                          <a:latin typeface="Arial" panose="020B0604020202020204" pitchFamily="34" charset="0"/>
                        </a:rPr>
                        <a:t>Local service </a:t>
                      </a:r>
                      <a:r>
                        <a:rPr lang="en-US" sz="1100" b="0" i="0" u="none" strike="noStrike" dirty="0" smtClean="0">
                          <a:solidFill>
                            <a:srgbClr val="000000"/>
                          </a:solidFill>
                          <a:effectLst/>
                          <a:latin typeface="Arial" panose="020B0604020202020204" pitchFamily="34" charset="0"/>
                        </a:rPr>
                        <a:t>organization, hospital,</a:t>
                      </a:r>
                      <a:r>
                        <a:rPr lang="en-US" sz="1100" b="0" i="0" u="none" strike="noStrike" baseline="0" dirty="0" smtClean="0">
                          <a:solidFill>
                            <a:srgbClr val="000000"/>
                          </a:solidFill>
                          <a:effectLst/>
                          <a:latin typeface="Arial" panose="020B0604020202020204" pitchFamily="34" charset="0"/>
                        </a:rPr>
                        <a:t> </a:t>
                      </a:r>
                      <a:r>
                        <a:rPr lang="en-US" sz="1100" b="0" i="0" u="none" strike="noStrike" dirty="0" smtClean="0">
                          <a:solidFill>
                            <a:srgbClr val="000000"/>
                          </a:solidFill>
                          <a:effectLst/>
                          <a:latin typeface="Arial" panose="020B0604020202020204" pitchFamily="34" charset="0"/>
                        </a:rPr>
                        <a:t> </a:t>
                      </a:r>
                      <a:r>
                        <a:rPr lang="en-US" sz="1100" b="0" i="0" u="none" strike="noStrike" dirty="0">
                          <a:solidFill>
                            <a:srgbClr val="000000"/>
                          </a:solidFill>
                          <a:effectLst/>
                          <a:latin typeface="Arial" panose="020B0604020202020204" pitchFamily="34" charset="0"/>
                        </a:rPr>
                        <a:t>and </a:t>
                      </a:r>
                      <a:r>
                        <a:rPr lang="en-US" sz="1100" b="0" i="0" u="none" strike="noStrike" dirty="0" smtClean="0">
                          <a:solidFill>
                            <a:srgbClr val="000000"/>
                          </a:solidFill>
                          <a:effectLst/>
                          <a:latin typeface="Arial" panose="020B0604020202020204" pitchFamily="34" charset="0"/>
                        </a:rPr>
                        <a:t>United </a:t>
                      </a:r>
                      <a:r>
                        <a:rPr lang="en-US" sz="1100" b="0" i="0" u="none" strike="noStrike" dirty="0">
                          <a:solidFill>
                            <a:srgbClr val="000000"/>
                          </a:solidFill>
                          <a:effectLst/>
                          <a:latin typeface="Arial" panose="020B0604020202020204" pitchFamily="34" charset="0"/>
                        </a:rPr>
                        <a:t>Way of Skagit </a:t>
                      </a:r>
                      <a:endParaRPr lang="en-US" sz="1100" dirty="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$0-5 a class per person</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Yes</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26898696"/>
                  </a:ext>
                </a:extLst>
              </a:tr>
              <a:tr h="989131">
                <a:tc>
                  <a:txBody>
                    <a:bodyPr/>
                    <a:lstStyle/>
                    <a:p>
                      <a:pPr algn="ctr" rtl="0" fontAlgn="b">
                        <a:spcBef>
                          <a:spcPts val="0"/>
                        </a:spcBef>
                        <a:spcAft>
                          <a:spcPts val="0"/>
                        </a:spcAft>
                      </a:pPr>
                      <a:r>
                        <a:rPr lang="en-US" sz="1100" b="1" i="0" u="none" strike="noStrike">
                          <a:solidFill>
                            <a:srgbClr val="000000"/>
                          </a:solidFill>
                          <a:effectLst/>
                          <a:latin typeface="Arial" panose="020B0604020202020204" pitchFamily="34" charset="0"/>
                        </a:rPr>
                        <a:t>Kaleidoscope</a:t>
                      </a:r>
                      <a:endParaRPr lang="en-US" sz="1100">
                        <a:effectLst/>
                      </a:endParaRPr>
                    </a:p>
                    <a:p>
                      <a:pPr algn="ctr" rtl="0" fontAlgn="b">
                        <a:spcBef>
                          <a:spcPts val="0"/>
                        </a:spcBef>
                        <a:spcAft>
                          <a:spcPts val="0"/>
                        </a:spcAft>
                      </a:pPr>
                      <a:r>
                        <a:rPr lang="en-US" sz="1100" b="1" i="0" u="none" strike="noStrike">
                          <a:solidFill>
                            <a:srgbClr val="000000"/>
                          </a:solidFill>
                          <a:effectLst/>
                          <a:latin typeface="Arial" panose="020B0604020202020204" pitchFamily="34" charset="0"/>
                        </a:rPr>
                        <a:t>Play and Learn Groups</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dirty="0">
                          <a:solidFill>
                            <a:srgbClr val="000000"/>
                          </a:solidFill>
                          <a:effectLst/>
                          <a:latin typeface="Arial" panose="020B0604020202020204" pitchFamily="34" charset="0"/>
                        </a:rPr>
                        <a:t>Parents and children ages 0-5.Participants will vary from week to week. Up to </a:t>
                      </a:r>
                      <a:r>
                        <a:rPr lang="en-US" sz="1100" b="0" i="0" u="none" strike="noStrike" dirty="0" smtClean="0">
                          <a:solidFill>
                            <a:srgbClr val="000000"/>
                          </a:solidFill>
                          <a:effectLst/>
                          <a:latin typeface="Arial" panose="020B0604020202020204" pitchFamily="34" charset="0"/>
                        </a:rPr>
                        <a:t>100 </a:t>
                      </a:r>
                      <a:r>
                        <a:rPr lang="en-US" sz="1100" b="0" i="0" u="none" strike="noStrike" dirty="0">
                          <a:solidFill>
                            <a:srgbClr val="000000"/>
                          </a:solidFill>
                          <a:effectLst/>
                          <a:latin typeface="Arial" panose="020B0604020202020204" pitchFamily="34" charset="0"/>
                        </a:rPr>
                        <a:t>families served.</a:t>
                      </a:r>
                      <a:endParaRPr lang="en-US" sz="1100" dirty="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dirty="0" smtClean="0">
                          <a:solidFill>
                            <a:srgbClr val="000000"/>
                          </a:solidFill>
                          <a:effectLst/>
                          <a:latin typeface="Arial" panose="020B0604020202020204" pitchFamily="34" charset="0"/>
                        </a:rPr>
                        <a:t>22 </a:t>
                      </a:r>
                      <a:r>
                        <a:rPr lang="en-US" sz="1100" b="0" i="0" u="none" strike="noStrike" dirty="0">
                          <a:solidFill>
                            <a:srgbClr val="000000"/>
                          </a:solidFill>
                          <a:effectLst/>
                          <a:latin typeface="Arial" panose="020B0604020202020204" pitchFamily="34" charset="0"/>
                        </a:rPr>
                        <a:t>meetings this academic year</a:t>
                      </a:r>
                      <a:endParaRPr lang="en-US" sz="1100" dirty="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dirty="0">
                          <a:solidFill>
                            <a:srgbClr val="000000"/>
                          </a:solidFill>
                          <a:effectLst/>
                          <a:latin typeface="Arial" panose="020B0604020202020204" pitchFamily="34" charset="0"/>
                        </a:rPr>
                        <a:t>$</a:t>
                      </a:r>
                      <a:r>
                        <a:rPr lang="en-US" sz="1100" b="0" i="0" u="none" strike="noStrike" dirty="0" smtClean="0">
                          <a:solidFill>
                            <a:srgbClr val="000000"/>
                          </a:solidFill>
                          <a:effectLst/>
                          <a:latin typeface="Arial" panose="020B0604020202020204" pitchFamily="34" charset="0"/>
                        </a:rPr>
                        <a:t>1,800 </a:t>
                      </a:r>
                      <a:r>
                        <a:rPr lang="en-US" sz="1100" b="0" i="0" u="none" strike="noStrike" dirty="0">
                          <a:solidFill>
                            <a:srgbClr val="000000"/>
                          </a:solidFill>
                          <a:effectLst/>
                          <a:latin typeface="Arial" panose="020B0604020202020204" pitchFamily="34" charset="0"/>
                        </a:rPr>
                        <a:t>for facilitator </a:t>
                      </a:r>
                      <a:r>
                        <a:rPr lang="en-US" sz="1100" b="0" i="0" u="none" strike="noStrike" dirty="0" smtClean="0">
                          <a:solidFill>
                            <a:srgbClr val="000000"/>
                          </a:solidFill>
                          <a:effectLst/>
                          <a:latin typeface="Arial" panose="020B0604020202020204" pitchFamily="34" charset="0"/>
                        </a:rPr>
                        <a:t>per</a:t>
                      </a:r>
                      <a:r>
                        <a:rPr lang="en-US" sz="1100" b="0" i="0" u="none" strike="noStrike" baseline="0" dirty="0" smtClean="0">
                          <a:solidFill>
                            <a:srgbClr val="000000"/>
                          </a:solidFill>
                          <a:effectLst/>
                          <a:latin typeface="Arial" panose="020B0604020202020204" pitchFamily="34" charset="0"/>
                        </a:rPr>
                        <a:t> </a:t>
                      </a:r>
                      <a:r>
                        <a:rPr lang="en-US" sz="1100" b="0" i="0" u="none" strike="noStrike" dirty="0" smtClean="0">
                          <a:solidFill>
                            <a:srgbClr val="000000"/>
                          </a:solidFill>
                          <a:effectLst/>
                          <a:latin typeface="Arial" panose="020B0604020202020204" pitchFamily="34" charset="0"/>
                        </a:rPr>
                        <a:t>year,</a:t>
                      </a:r>
                      <a:r>
                        <a:rPr lang="en-US" sz="1100" b="0" i="0" u="none" strike="noStrike" baseline="0" dirty="0" smtClean="0">
                          <a:solidFill>
                            <a:srgbClr val="000000"/>
                          </a:solidFill>
                          <a:effectLst/>
                          <a:latin typeface="Arial" panose="020B0604020202020204" pitchFamily="34" charset="0"/>
                        </a:rPr>
                        <a:t> </a:t>
                      </a:r>
                      <a:r>
                        <a:rPr lang="en-US" sz="1100" b="0" i="0" u="none" strike="noStrike" dirty="0" smtClean="0">
                          <a:solidFill>
                            <a:srgbClr val="000000"/>
                          </a:solidFill>
                          <a:effectLst/>
                          <a:latin typeface="Arial" panose="020B0604020202020204" pitchFamily="34" charset="0"/>
                        </a:rPr>
                        <a:t>up </a:t>
                      </a:r>
                      <a:r>
                        <a:rPr lang="en-US" sz="1100" b="0" i="0" u="none" strike="noStrike" dirty="0">
                          <a:solidFill>
                            <a:srgbClr val="000000"/>
                          </a:solidFill>
                          <a:effectLst/>
                          <a:latin typeface="Arial" panose="020B0604020202020204" pitchFamily="34" charset="0"/>
                        </a:rPr>
                        <a:t>to </a:t>
                      </a:r>
                      <a:r>
                        <a:rPr lang="en-US" sz="1100" b="0" i="0" u="none" strike="noStrike" dirty="0" smtClean="0">
                          <a:solidFill>
                            <a:srgbClr val="000000"/>
                          </a:solidFill>
                          <a:effectLst/>
                          <a:latin typeface="Arial" panose="020B0604020202020204" pitchFamily="34" charset="0"/>
                        </a:rPr>
                        <a:t>$400 </a:t>
                      </a:r>
                      <a:r>
                        <a:rPr lang="en-US" sz="1100" b="0" i="0" u="none" strike="noStrike" dirty="0">
                          <a:solidFill>
                            <a:srgbClr val="000000"/>
                          </a:solidFill>
                          <a:effectLst/>
                          <a:latin typeface="Arial" panose="020B0604020202020204" pitchFamily="34" charset="0"/>
                        </a:rPr>
                        <a:t>in materials, </a:t>
                      </a:r>
                      <a:r>
                        <a:rPr lang="en-US" sz="1100" b="0" i="0" u="none" strike="noStrike" dirty="0" smtClean="0">
                          <a:solidFill>
                            <a:srgbClr val="000000"/>
                          </a:solidFill>
                          <a:effectLst/>
                          <a:latin typeface="Arial" panose="020B0604020202020204" pitchFamily="34" charset="0"/>
                        </a:rPr>
                        <a:t>as </a:t>
                      </a:r>
                      <a:r>
                        <a:rPr lang="en-US" sz="1100" b="0" i="0" u="none" strike="noStrike" dirty="0">
                          <a:solidFill>
                            <a:srgbClr val="000000"/>
                          </a:solidFill>
                          <a:effectLst/>
                          <a:latin typeface="Arial" panose="020B0604020202020204" pitchFamily="34" charset="0"/>
                        </a:rPr>
                        <a:t>needed.</a:t>
                      </a:r>
                      <a:endParaRPr lang="en-US" sz="1100" dirty="0">
                        <a:effectLst/>
                      </a:endParaRPr>
                    </a:p>
                    <a:p>
                      <a:pPr rtl="0" fontAlgn="b">
                        <a:spcBef>
                          <a:spcPts val="0"/>
                        </a:spcBef>
                        <a:spcAft>
                          <a:spcPts val="0"/>
                        </a:spcAft>
                      </a:pPr>
                      <a:r>
                        <a:rPr lang="en-US" sz="1100" b="0" i="0" u="none" strike="noStrike" dirty="0">
                          <a:solidFill>
                            <a:srgbClr val="000000"/>
                          </a:solidFill>
                          <a:effectLst/>
                          <a:latin typeface="Arial" panose="020B0604020202020204" pitchFamily="34" charset="0"/>
                        </a:rPr>
                        <a:t>$1,000 per year for affiliated license fee.</a:t>
                      </a:r>
                      <a:endParaRPr lang="en-US" sz="1100" dirty="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Local service organization</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Free</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Yes</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5138262"/>
                  </a:ext>
                </a:extLst>
              </a:tr>
              <a:tr h="797686">
                <a:tc>
                  <a:txBody>
                    <a:bodyPr/>
                    <a:lstStyle/>
                    <a:p>
                      <a:pPr algn="ctr" rtl="0" fontAlgn="b">
                        <a:spcBef>
                          <a:spcPts val="0"/>
                        </a:spcBef>
                        <a:spcAft>
                          <a:spcPts val="0"/>
                        </a:spcAft>
                      </a:pPr>
                      <a:r>
                        <a:rPr lang="en-US" sz="1100" b="1" i="0" u="none" strike="noStrike">
                          <a:solidFill>
                            <a:srgbClr val="000000"/>
                          </a:solidFill>
                          <a:effectLst/>
                          <a:latin typeface="Arial" panose="020B0604020202020204" pitchFamily="34" charset="0"/>
                        </a:rPr>
                        <a:t>Purchase Enrichment Materials (available for </a:t>
                      </a:r>
                      <a:r>
                        <a:rPr lang="en-US" sz="1100" b="1" i="0" u="sng">
                          <a:solidFill>
                            <a:srgbClr val="000000"/>
                          </a:solidFill>
                          <a:effectLst/>
                          <a:latin typeface="Arial" panose="020B0604020202020204" pitchFamily="34" charset="0"/>
                        </a:rPr>
                        <a:t>loan</a:t>
                      </a:r>
                      <a:r>
                        <a:rPr lang="en-US" sz="1100" b="1" i="0" u="none" strike="noStrike">
                          <a:solidFill>
                            <a:srgbClr val="000000"/>
                          </a:solidFill>
                          <a:effectLst/>
                          <a:latin typeface="Arial" panose="020B0604020202020204" pitchFamily="34" charset="0"/>
                        </a:rPr>
                        <a:t> from ASD)</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Preschool and child care providers, K-1st teachers, and families of young children (as utilized)</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As needed</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$500-$1,000</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Local service organizations</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Free</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Yes- all materials are selected based on reviewed effectiveness </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6497593"/>
                  </a:ext>
                </a:extLst>
              </a:tr>
              <a:tr h="1467742">
                <a:tc>
                  <a:txBody>
                    <a:bodyPr/>
                    <a:lstStyle/>
                    <a:p>
                      <a:pPr algn="ctr" rtl="0" fontAlgn="b">
                        <a:spcBef>
                          <a:spcPts val="0"/>
                        </a:spcBef>
                        <a:spcAft>
                          <a:spcPts val="0"/>
                        </a:spcAft>
                      </a:pPr>
                      <a:r>
                        <a:rPr lang="en-US" sz="1100" b="1" i="0" u="none" strike="noStrike">
                          <a:solidFill>
                            <a:srgbClr val="000000"/>
                          </a:solidFill>
                          <a:effectLst/>
                          <a:latin typeface="Arial" panose="020B0604020202020204" pitchFamily="34" charset="0"/>
                        </a:rPr>
                        <a:t>Professional Development</a:t>
                      </a:r>
                      <a:endParaRPr lang="en-US" sz="1100">
                        <a:effectLst/>
                      </a:endParaRPr>
                    </a:p>
                    <a:p>
                      <a:pPr algn="ctr" rtl="0" fontAlgn="b">
                        <a:spcBef>
                          <a:spcPts val="0"/>
                        </a:spcBef>
                        <a:spcAft>
                          <a:spcPts val="0"/>
                        </a:spcAft>
                      </a:pPr>
                      <a:r>
                        <a:rPr lang="en-US" sz="1100" b="1" i="0" u="none" strike="noStrike">
                          <a:solidFill>
                            <a:srgbClr val="000000"/>
                          </a:solidFill>
                          <a:effectLst/>
                          <a:latin typeface="Arial" panose="020B0604020202020204" pitchFamily="34" charset="0"/>
                        </a:rPr>
                        <a:t>For Anacortes Early Learning Partners (AELP)</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Prof dev/training </a:t>
                      </a:r>
                      <a:r>
                        <a:rPr lang="en-US" sz="1100" b="0" i="0" u="none" strike="noStrike">
                          <a:solidFill>
                            <a:srgbClr val="222222"/>
                          </a:solidFill>
                          <a:effectLst/>
                          <a:latin typeface="Arial" panose="020B0604020202020204" pitchFamily="34" charset="0"/>
                        </a:rPr>
                        <a:t>sessions plus partial scholarships for registration fees for preschool/child care providers to attend prof. conferences and/or weekend trainings</a:t>
                      </a:r>
                      <a:endParaRPr lang="en-US" sz="1100">
                        <a:effectLst/>
                      </a:endParaRPr>
                    </a:p>
                    <a:p>
                      <a:pPr rtl="0" fontAlgn="b">
                        <a:spcBef>
                          <a:spcPts val="0"/>
                        </a:spcBef>
                        <a:spcAft>
                          <a:spcPts val="0"/>
                        </a:spcAft>
                      </a:pPr>
                      <a:r>
                        <a:rPr lang="en-US" sz="1100" b="0" i="0" u="none" strike="noStrike">
                          <a:solidFill>
                            <a:srgbClr val="222222"/>
                          </a:solidFill>
                          <a:effectLst/>
                          <a:latin typeface="Arial" panose="020B0604020202020204" pitchFamily="34" charset="0"/>
                        </a:rPr>
                        <a:t>(30-45 people annually)</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10-15 prof dev sessions sponsored by ASD, 2-3 prof conferences in area a year</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$300-$500</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Local individual donors and service organizations</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a:solidFill>
                            <a:srgbClr val="000000"/>
                          </a:solidFill>
                          <a:effectLst/>
                          <a:latin typeface="Arial" panose="020B0604020202020204" pitchFamily="34" charset="0"/>
                        </a:rPr>
                        <a:t>ASD sponsored prof dev is free to AELPs.  Portion of conference reg. fee can be covered by funds with approved ASD sponsored scholarship. </a:t>
                      </a:r>
                      <a:endParaRPr lang="en-US" sz="110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100" b="0" i="0" u="none" strike="noStrike" dirty="0">
                          <a:solidFill>
                            <a:srgbClr val="000000"/>
                          </a:solidFill>
                          <a:effectLst/>
                          <a:latin typeface="Arial" panose="020B0604020202020204" pitchFamily="34" charset="0"/>
                        </a:rPr>
                        <a:t>Yes</a:t>
                      </a:r>
                      <a:endParaRPr lang="en-US" sz="1100" dirty="0">
                        <a:effectLst/>
                      </a:endParaRPr>
                    </a:p>
                  </a:txBody>
                  <a:tcPr marL="16962" marR="16962" marT="16962" marB="1696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71253968"/>
                  </a:ext>
                </a:extLst>
              </a:tr>
            </a:tbl>
          </a:graphicData>
        </a:graphic>
      </p:graphicFrame>
      <p:sp>
        <p:nvSpPr>
          <p:cNvPr id="14" name="Rectangle 2"/>
          <p:cNvSpPr>
            <a:spLocks noChangeArrowheads="1"/>
          </p:cNvSpPr>
          <p:nvPr/>
        </p:nvSpPr>
        <p:spPr bwMode="auto">
          <a:xfrm>
            <a:off x="-13030653" y="-242255"/>
            <a:ext cx="377399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
            </a:r>
            <a:br>
              <a:rPr kumimoji="0" lang="en-US" altLang="en-US" sz="2400" b="0" i="0" u="none" strike="noStrike" cap="none" normalizeH="0" baseline="0" smtClean="0">
                <a:ln>
                  <a:noFill/>
                </a:ln>
                <a:solidFill>
                  <a:schemeClr val="tx1"/>
                </a:solidFill>
                <a:effectLst/>
                <a:latin typeface="Arial" panose="020B0604020202020204" pitchFamily="34" charset="0"/>
              </a:rPr>
            </a:br>
            <a:endParaRPr kumimoji="0" lang="en-US" altLang="en-US" sz="24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5743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idx="4294967295"/>
          </p:nvPr>
        </p:nvSpPr>
        <p:spPr bwMode="auto">
          <a:xfrm>
            <a:off x="-21310600" y="1968500"/>
            <a:ext cx="335026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25523864"/>
              </p:ext>
            </p:extLst>
          </p:nvPr>
        </p:nvGraphicFramePr>
        <p:xfrm>
          <a:off x="840511" y="766619"/>
          <a:ext cx="10686471" cy="4969163"/>
        </p:xfrm>
        <a:graphic>
          <a:graphicData uri="http://schemas.openxmlformats.org/drawingml/2006/table">
            <a:tbl>
              <a:tblPr/>
              <a:tblGrid>
                <a:gridCol w="1315826">
                  <a:extLst>
                    <a:ext uri="{9D8B030D-6E8A-4147-A177-3AD203B41FA5}">
                      <a16:colId xmlns:a16="http://schemas.microsoft.com/office/drawing/2014/main" val="20483507"/>
                    </a:ext>
                  </a:extLst>
                </a:gridCol>
                <a:gridCol w="1881507">
                  <a:extLst>
                    <a:ext uri="{9D8B030D-6E8A-4147-A177-3AD203B41FA5}">
                      <a16:colId xmlns:a16="http://schemas.microsoft.com/office/drawing/2014/main" val="2606401895"/>
                    </a:ext>
                  </a:extLst>
                </a:gridCol>
                <a:gridCol w="1143663">
                  <a:extLst>
                    <a:ext uri="{9D8B030D-6E8A-4147-A177-3AD203B41FA5}">
                      <a16:colId xmlns:a16="http://schemas.microsoft.com/office/drawing/2014/main" val="804857105"/>
                    </a:ext>
                  </a:extLst>
                </a:gridCol>
                <a:gridCol w="2176645">
                  <a:extLst>
                    <a:ext uri="{9D8B030D-6E8A-4147-A177-3AD203B41FA5}">
                      <a16:colId xmlns:a16="http://schemas.microsoft.com/office/drawing/2014/main" val="1177716151"/>
                    </a:ext>
                  </a:extLst>
                </a:gridCol>
                <a:gridCol w="1451099">
                  <a:extLst>
                    <a:ext uri="{9D8B030D-6E8A-4147-A177-3AD203B41FA5}">
                      <a16:colId xmlns:a16="http://schemas.microsoft.com/office/drawing/2014/main" val="2323043366"/>
                    </a:ext>
                  </a:extLst>
                </a:gridCol>
                <a:gridCol w="1475691">
                  <a:extLst>
                    <a:ext uri="{9D8B030D-6E8A-4147-A177-3AD203B41FA5}">
                      <a16:colId xmlns:a16="http://schemas.microsoft.com/office/drawing/2014/main" val="2103663527"/>
                    </a:ext>
                  </a:extLst>
                </a:gridCol>
                <a:gridCol w="1242040">
                  <a:extLst>
                    <a:ext uri="{9D8B030D-6E8A-4147-A177-3AD203B41FA5}">
                      <a16:colId xmlns:a16="http://schemas.microsoft.com/office/drawing/2014/main" val="3868325149"/>
                    </a:ext>
                  </a:extLst>
                </a:gridCol>
              </a:tblGrid>
              <a:tr h="1229160">
                <a:tc>
                  <a:txBody>
                    <a:bodyPr/>
                    <a:lstStyle/>
                    <a:p>
                      <a:pPr algn="ctr" rtl="0" fontAlgn="b">
                        <a:spcBef>
                          <a:spcPts val="0"/>
                        </a:spcBef>
                        <a:spcAft>
                          <a:spcPts val="0"/>
                        </a:spcAft>
                      </a:pPr>
                      <a:r>
                        <a:rPr lang="en-US" sz="1200" b="1" i="0" u="none" strike="noStrike" dirty="0">
                          <a:solidFill>
                            <a:srgbClr val="000000"/>
                          </a:solidFill>
                          <a:effectLst/>
                          <a:latin typeface="Arial" panose="020B0604020202020204" pitchFamily="34" charset="0"/>
                        </a:rPr>
                        <a:t>Reach Out and Read </a:t>
                      </a:r>
                      <a:endParaRPr lang="en-US"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Partner with local family practice doctor to give a book to every child, every doctor visit</a:t>
                      </a:r>
                      <a:endParaRPr lang="en-US"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Approximately 1,900 books a year distributed</a:t>
                      </a:r>
                      <a:endParaRPr lang="en-US" sz="120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$3,400 a year</a:t>
                      </a:r>
                      <a:endParaRPr lang="en-US" sz="120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Local partnering physician, Island Hospital Foundation,and local service organizations</a:t>
                      </a:r>
                      <a:endParaRPr lang="en-US" sz="120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Free</a:t>
                      </a:r>
                      <a:endParaRPr lang="en-US" sz="120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Yes</a:t>
                      </a:r>
                      <a:endParaRPr lang="en-US" sz="120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56344873"/>
                  </a:ext>
                </a:extLst>
              </a:tr>
              <a:tr h="1776904">
                <a:tc>
                  <a:txBody>
                    <a:bodyPr/>
                    <a:lstStyle/>
                    <a:p>
                      <a:pPr algn="ctr" rtl="0" fontAlgn="b">
                        <a:spcBef>
                          <a:spcPts val="0"/>
                        </a:spcBef>
                        <a:spcAft>
                          <a:spcPts val="0"/>
                        </a:spcAft>
                      </a:pPr>
                      <a:r>
                        <a:rPr lang="en-US" sz="1200" b="1" i="0" u="none" strike="noStrike" dirty="0">
                          <a:solidFill>
                            <a:srgbClr val="000000"/>
                          </a:solidFill>
                          <a:effectLst/>
                          <a:latin typeface="Arial" panose="020B0604020202020204" pitchFamily="34" charset="0"/>
                        </a:rPr>
                        <a:t>Literacy Begins at Birth Program</a:t>
                      </a:r>
                      <a:endParaRPr lang="en-US"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Every baby born at Island Hospital receives a handmade blanket, a new book, a healthy baby development pamphlet, and info on why reading to infant is important-all in a reusable bag. </a:t>
                      </a:r>
                      <a:endParaRPr lang="en-US" sz="120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Approximately 400 babies a year</a:t>
                      </a:r>
                      <a:endParaRPr lang="en-US"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$1,700-2,300 a year</a:t>
                      </a:r>
                      <a:endParaRPr lang="en-US"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Island Hospital Foundation, local quilters, local service </a:t>
                      </a:r>
                      <a:r>
                        <a:rPr lang="en-US" sz="1200" b="0" i="0" u="none" strike="noStrike" dirty="0" smtClean="0">
                          <a:solidFill>
                            <a:srgbClr val="000000"/>
                          </a:solidFill>
                          <a:effectLst/>
                          <a:latin typeface="Arial" panose="020B0604020202020204" pitchFamily="34" charset="0"/>
                        </a:rPr>
                        <a:t>organization, hospital</a:t>
                      </a:r>
                      <a:endParaRPr lang="en-US"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Free</a:t>
                      </a:r>
                      <a:endParaRPr lang="en-US" sz="120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Yes, info re: early literacy &amp; development, plus increased access to print</a:t>
                      </a:r>
                      <a:endParaRPr lang="en-US"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32865226"/>
                  </a:ext>
                </a:extLst>
              </a:tr>
              <a:tr h="733939">
                <a:tc>
                  <a:txBody>
                    <a:bodyPr/>
                    <a:lstStyle/>
                    <a:p>
                      <a:pPr algn="ctr" rtl="0" fontAlgn="b">
                        <a:spcBef>
                          <a:spcPts val="0"/>
                        </a:spcBef>
                        <a:spcAft>
                          <a:spcPts val="0"/>
                        </a:spcAft>
                      </a:pPr>
                      <a:r>
                        <a:rPr lang="en-US" sz="1200" b="1" i="0" u="none" strike="noStrike" dirty="0">
                          <a:solidFill>
                            <a:srgbClr val="000000"/>
                          </a:solidFill>
                          <a:effectLst/>
                          <a:latin typeface="Arial" panose="020B0604020202020204" pitchFamily="34" charset="0"/>
                        </a:rPr>
                        <a:t>Preschool Behavioral Specialist</a:t>
                      </a:r>
                      <a:endParaRPr lang="en-US"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As needed, up to $700 per site, per year</a:t>
                      </a:r>
                      <a:endParaRPr lang="en-US" sz="120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Varies</a:t>
                      </a:r>
                      <a:endParaRPr lang="en-US" sz="120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$8,000 total </a:t>
                      </a:r>
                      <a:r>
                        <a:rPr lang="en-US" sz="1200" b="0" i="0" u="none" strike="noStrike" dirty="0" smtClean="0">
                          <a:solidFill>
                            <a:srgbClr val="000000"/>
                          </a:solidFill>
                          <a:effectLst/>
                          <a:latin typeface="Arial" panose="020B0604020202020204" pitchFamily="34" charset="0"/>
                        </a:rPr>
                        <a:t>available</a:t>
                      </a:r>
                      <a:endParaRPr lang="en-US"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Local business and Anacortes Schools Foundation</a:t>
                      </a:r>
                      <a:endParaRPr lang="en-US"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Free</a:t>
                      </a:r>
                      <a:endParaRPr lang="en-US" sz="120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Yes</a:t>
                      </a:r>
                      <a:endParaRPr lang="en-US" sz="120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73596949"/>
                  </a:ext>
                </a:extLst>
              </a:tr>
              <a:tr h="1229160">
                <a:tc>
                  <a:txBody>
                    <a:bodyPr/>
                    <a:lstStyle/>
                    <a:p>
                      <a:pPr algn="ctr" rtl="0" fontAlgn="b">
                        <a:spcBef>
                          <a:spcPts val="0"/>
                        </a:spcBef>
                        <a:spcAft>
                          <a:spcPts val="0"/>
                        </a:spcAft>
                      </a:pPr>
                      <a:r>
                        <a:rPr lang="en-US" sz="1200" b="1" i="0" u="none" strike="noStrike">
                          <a:solidFill>
                            <a:srgbClr val="000000"/>
                          </a:solidFill>
                          <a:effectLst/>
                          <a:latin typeface="Arial" panose="020B0604020202020204" pitchFamily="34" charset="0"/>
                        </a:rPr>
                        <a:t>Expanded Summer Learning</a:t>
                      </a:r>
                      <a:endParaRPr lang="en-US" sz="1200">
                        <a:effectLst/>
                      </a:endParaRPr>
                    </a:p>
                    <a:p>
                      <a:pPr algn="ctr" rtl="0" fontAlgn="b">
                        <a:spcBef>
                          <a:spcPts val="0"/>
                        </a:spcBef>
                        <a:spcAft>
                          <a:spcPts val="0"/>
                        </a:spcAft>
                      </a:pPr>
                      <a:r>
                        <a:rPr lang="en-US" sz="1200" b="0" i="0" u="none" strike="noStrike">
                          <a:solidFill>
                            <a:srgbClr val="000000"/>
                          </a:solidFill>
                          <a:effectLst/>
                          <a:latin typeface="Arial" panose="020B0604020202020204" pitchFamily="34" charset="0"/>
                        </a:rPr>
                        <a:t>(enrollment &amp; planning through June) </a:t>
                      </a:r>
                      <a:endParaRPr lang="en-US" sz="120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nl-NL" sz="1200" b="0" i="0" u="none" strike="noStrike" dirty="0">
                          <a:solidFill>
                            <a:srgbClr val="000000"/>
                          </a:solidFill>
                          <a:effectLst/>
                          <a:latin typeface="Arial" panose="020B0604020202020204" pitchFamily="34" charset="0"/>
                        </a:rPr>
                        <a:t>Entering Kinders</a:t>
                      </a:r>
                      <a:endParaRPr lang="nl-NL" sz="1200" dirty="0">
                        <a:effectLst/>
                      </a:endParaRPr>
                    </a:p>
                    <a:p>
                      <a:pPr rtl="0" fontAlgn="b">
                        <a:spcBef>
                          <a:spcPts val="0"/>
                        </a:spcBef>
                        <a:spcAft>
                          <a:spcPts val="0"/>
                        </a:spcAft>
                      </a:pPr>
                      <a:r>
                        <a:rPr lang="nl-NL" sz="1200" b="0" i="0" u="none" strike="noStrike" dirty="0">
                          <a:solidFill>
                            <a:srgbClr val="000000"/>
                          </a:solidFill>
                          <a:effectLst/>
                          <a:latin typeface="Arial" panose="020B0604020202020204" pitchFamily="34" charset="0"/>
                        </a:rPr>
                        <a:t>12 kids- 2016, 3hrs</a:t>
                      </a:r>
                      <a:endParaRPr lang="nl-NL" sz="1200" dirty="0">
                        <a:effectLst/>
                      </a:endParaRPr>
                    </a:p>
                    <a:p>
                      <a:pPr rtl="0" fontAlgn="b">
                        <a:spcBef>
                          <a:spcPts val="0"/>
                        </a:spcBef>
                        <a:spcAft>
                          <a:spcPts val="0"/>
                        </a:spcAft>
                      </a:pPr>
                      <a:r>
                        <a:rPr lang="nl-NL" sz="1200" b="0" i="0" u="none" strike="noStrike" dirty="0">
                          <a:solidFill>
                            <a:srgbClr val="000000"/>
                          </a:solidFill>
                          <a:effectLst/>
                          <a:latin typeface="Arial" panose="020B0604020202020204" pitchFamily="34" charset="0"/>
                        </a:rPr>
                        <a:t>30 kids- 2017, 4.5hrs </a:t>
                      </a:r>
                      <a:endParaRPr lang="nl-NL" sz="1200" dirty="0">
                        <a:effectLst/>
                      </a:endParaRPr>
                    </a:p>
                    <a:p>
                      <a:pPr rtl="0" fontAlgn="b">
                        <a:spcBef>
                          <a:spcPts val="0"/>
                        </a:spcBef>
                        <a:spcAft>
                          <a:spcPts val="0"/>
                        </a:spcAft>
                      </a:pPr>
                      <a:r>
                        <a:rPr lang="nl-NL" sz="1200" b="0" i="0" u="none" strike="noStrike" dirty="0">
                          <a:solidFill>
                            <a:srgbClr val="000000"/>
                          </a:solidFill>
                          <a:effectLst/>
                          <a:latin typeface="Arial" panose="020B0604020202020204" pitchFamily="34" charset="0"/>
                        </a:rPr>
                        <a:t>40 </a:t>
                      </a:r>
                      <a:r>
                        <a:rPr lang="nl-NL" sz="1200" b="0" i="0" u="none" strike="noStrike" dirty="0" smtClean="0">
                          <a:solidFill>
                            <a:srgbClr val="000000"/>
                          </a:solidFill>
                          <a:effectLst/>
                          <a:latin typeface="Arial" panose="020B0604020202020204" pitchFamily="34" charset="0"/>
                        </a:rPr>
                        <a:t>kids-2018, 4.5 hrs</a:t>
                      </a:r>
                      <a:endParaRPr lang="nl-NL"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3- 4 weeks in summer</a:t>
                      </a:r>
                      <a:endParaRPr lang="en-US" sz="120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dirty="0">
                          <a:effectLst/>
                        </a:rPr>
                        <a:t/>
                      </a:r>
                      <a:br>
                        <a:rPr lang="en-US" sz="1200" dirty="0">
                          <a:effectLst/>
                        </a:rPr>
                      </a:br>
                      <a:r>
                        <a:rPr lang="en-US" sz="1200" dirty="0">
                          <a:effectLst/>
                        </a:rPr>
                        <a:t/>
                      </a:r>
                      <a:br>
                        <a:rPr lang="en-US" sz="1200" dirty="0">
                          <a:effectLst/>
                        </a:rPr>
                      </a:br>
                      <a:r>
                        <a:rPr lang="en-US" sz="1200" b="0" i="0" u="none" strike="noStrike" dirty="0">
                          <a:solidFill>
                            <a:srgbClr val="000000"/>
                          </a:solidFill>
                          <a:effectLst/>
                          <a:latin typeface="Arial" panose="020B0604020202020204" pitchFamily="34" charset="0"/>
                        </a:rPr>
                        <a:t>$8,000</a:t>
                      </a:r>
                      <a:endParaRPr lang="en-US" sz="1200" dirty="0">
                        <a:effectLst/>
                      </a:endParaRPr>
                    </a:p>
                    <a:p>
                      <a:pPr rtl="0" fontAlgn="b">
                        <a:spcBef>
                          <a:spcPts val="0"/>
                        </a:spcBef>
                        <a:spcAft>
                          <a:spcPts val="0"/>
                        </a:spcAft>
                      </a:pPr>
                      <a:r>
                        <a:rPr lang="en-US" sz="1200" b="0" i="0" u="none" strike="noStrike" dirty="0">
                          <a:solidFill>
                            <a:srgbClr val="000000"/>
                          </a:solidFill>
                          <a:effectLst/>
                          <a:latin typeface="Arial" panose="020B0604020202020204" pitchFamily="34" charset="0"/>
                        </a:rPr>
                        <a:t>$11,500</a:t>
                      </a:r>
                      <a:endParaRPr lang="en-US" sz="1200" dirty="0">
                        <a:effectLst/>
                      </a:endParaRPr>
                    </a:p>
                    <a:p>
                      <a:pPr rtl="0" fontAlgn="b">
                        <a:spcBef>
                          <a:spcPts val="0"/>
                        </a:spcBef>
                        <a:spcAft>
                          <a:spcPts val="0"/>
                        </a:spcAft>
                      </a:pPr>
                      <a:r>
                        <a:rPr lang="en-US" sz="1200" b="0" i="0" u="none" strike="noStrike" dirty="0" smtClean="0">
                          <a:solidFill>
                            <a:srgbClr val="000000"/>
                          </a:solidFill>
                          <a:effectLst/>
                          <a:latin typeface="Arial" panose="020B0604020202020204" pitchFamily="34" charset="0"/>
                        </a:rPr>
                        <a:t>$23,000</a:t>
                      </a:r>
                      <a:endParaRPr lang="en-US"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District and local, private </a:t>
                      </a:r>
                      <a:r>
                        <a:rPr lang="en-US" sz="1200" b="0" i="0" u="none" strike="noStrike" dirty="0" smtClean="0">
                          <a:solidFill>
                            <a:srgbClr val="000000"/>
                          </a:solidFill>
                          <a:effectLst/>
                          <a:latin typeface="Arial" panose="020B0604020202020204" pitchFamily="34" charset="0"/>
                        </a:rPr>
                        <a:t>donors</a:t>
                      </a:r>
                      <a:endParaRPr lang="en-US"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Free</a:t>
                      </a:r>
                      <a:endParaRPr lang="en-US"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Yes</a:t>
                      </a:r>
                      <a:endParaRPr lang="en-US" sz="1200" dirty="0">
                        <a:effectLst/>
                      </a:endParaRPr>
                    </a:p>
                  </a:txBody>
                  <a:tcPr marL="14635" marR="14635" marT="14635" marB="1463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11903792"/>
                  </a:ext>
                </a:extLst>
              </a:tr>
            </a:tbl>
          </a:graphicData>
        </a:graphic>
      </p:graphicFrame>
    </p:spTree>
    <p:extLst>
      <p:ext uri="{BB962C8B-B14F-4D97-AF65-F5344CB8AC3E}">
        <p14:creationId xmlns:p14="http://schemas.microsoft.com/office/powerpoint/2010/main" val="2083461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Early Learning Programs and Services </a:t>
            </a:r>
            <a:endParaRPr lang="en-US" dirty="0"/>
          </a:p>
        </p:txBody>
      </p:sp>
      <p:sp>
        <p:nvSpPr>
          <p:cNvPr id="3" name="Content Placeholder 2"/>
          <p:cNvSpPr>
            <a:spLocks noGrp="1"/>
          </p:cNvSpPr>
          <p:nvPr>
            <p:ph idx="1"/>
          </p:nvPr>
        </p:nvSpPr>
        <p:spPr/>
        <p:txBody>
          <a:bodyPr>
            <a:normAutofit lnSpcReduction="10000"/>
          </a:bodyPr>
          <a:lstStyle/>
          <a:p>
            <a:pPr fontAlgn="base"/>
            <a:r>
              <a:rPr lang="en-US" dirty="0" smtClean="0"/>
              <a:t>outreach </a:t>
            </a:r>
            <a:r>
              <a:rPr lang="en-US" dirty="0"/>
              <a:t>efforts </a:t>
            </a:r>
            <a:r>
              <a:rPr lang="en-US" dirty="0" smtClean="0"/>
              <a:t>to build an informed community (such </a:t>
            </a:r>
            <a:r>
              <a:rPr lang="en-US" dirty="0"/>
              <a:t>film screenings with </a:t>
            </a:r>
            <a:r>
              <a:rPr lang="en-US" dirty="0" smtClean="0"/>
              <a:t>panel discussions and </a:t>
            </a:r>
            <a:r>
              <a:rPr lang="en-US" dirty="0"/>
              <a:t>presentations on EL and ACES)</a:t>
            </a:r>
          </a:p>
          <a:p>
            <a:pPr fontAlgn="base"/>
            <a:r>
              <a:rPr lang="en-US" dirty="0" smtClean="0"/>
              <a:t>applying </a:t>
            </a:r>
            <a:r>
              <a:rPr lang="en-US" dirty="0"/>
              <a:t>for grants and </a:t>
            </a:r>
            <a:r>
              <a:rPr lang="en-US" dirty="0" smtClean="0"/>
              <a:t>securing funding</a:t>
            </a:r>
            <a:endParaRPr lang="en-US" dirty="0"/>
          </a:p>
          <a:p>
            <a:pPr fontAlgn="base"/>
            <a:r>
              <a:rPr lang="en-US" dirty="0"/>
              <a:t>Family Fun Day (STEM)</a:t>
            </a:r>
          </a:p>
          <a:p>
            <a:pPr fontAlgn="base"/>
            <a:r>
              <a:rPr lang="en-US" dirty="0"/>
              <a:t>preschool placement assistance</a:t>
            </a:r>
          </a:p>
          <a:p>
            <a:pPr fontAlgn="base"/>
            <a:r>
              <a:rPr lang="en-US" dirty="0"/>
              <a:t>resource sharing with families (WIC, health, diapers, food, housing, safety, college scholarships, </a:t>
            </a:r>
            <a:r>
              <a:rPr lang="en-US" dirty="0" err="1"/>
              <a:t>etc</a:t>
            </a:r>
            <a:r>
              <a:rPr lang="en-US" dirty="0"/>
              <a:t>)</a:t>
            </a:r>
          </a:p>
          <a:p>
            <a:endParaRPr lang="en-US" dirty="0"/>
          </a:p>
        </p:txBody>
      </p:sp>
    </p:spTree>
    <p:extLst>
      <p:ext uri="{BB962C8B-B14F-4D97-AF65-F5344CB8AC3E}">
        <p14:creationId xmlns:p14="http://schemas.microsoft.com/office/powerpoint/2010/main" val="3534956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302327"/>
          </a:xfrm>
        </p:spPr>
        <p:txBody>
          <a:bodyPr/>
          <a:lstStyle/>
          <a:p>
            <a:r>
              <a:rPr lang="en-US" dirty="0" smtClean="0"/>
              <a:t>Resource Mapping: What Will you DO Now?</a:t>
            </a:r>
            <a:endParaRPr lang="en-US" dirty="0"/>
          </a:p>
        </p:txBody>
      </p:sp>
      <p:sp>
        <p:nvSpPr>
          <p:cNvPr id="3" name="Text Placeholder 2"/>
          <p:cNvSpPr>
            <a:spLocks noGrp="1"/>
          </p:cNvSpPr>
          <p:nvPr>
            <p:ph type="body" idx="1"/>
          </p:nvPr>
        </p:nvSpPr>
        <p:spPr>
          <a:xfrm>
            <a:off x="1141410" y="2674463"/>
            <a:ext cx="3220065" cy="685800"/>
          </a:xfrm>
        </p:spPr>
        <p:txBody>
          <a:bodyPr/>
          <a:lstStyle/>
          <a:p>
            <a:r>
              <a:rPr lang="en-US" b="1" dirty="0" smtClean="0"/>
              <a:t>Howdy Partner (Identify &amp;connect)</a:t>
            </a:r>
            <a:endParaRPr lang="en-US" b="1" dirty="0"/>
          </a:p>
        </p:txBody>
      </p:sp>
      <p:sp>
        <p:nvSpPr>
          <p:cNvPr id="4" name="Text Placeholder 3"/>
          <p:cNvSpPr>
            <a:spLocks noGrp="1"/>
          </p:cNvSpPr>
          <p:nvPr>
            <p:ph type="body" sz="half" idx="15"/>
          </p:nvPr>
        </p:nvSpPr>
        <p:spPr/>
        <p:txBody>
          <a:bodyPr>
            <a:normAutofit/>
          </a:bodyPr>
          <a:lstStyle/>
          <a:p>
            <a:r>
              <a:rPr lang="en-US" sz="2400" dirty="0" smtClean="0"/>
              <a:t>-Hospital </a:t>
            </a:r>
            <a:endParaRPr lang="en-US" sz="2400" dirty="0"/>
          </a:p>
        </p:txBody>
      </p:sp>
      <p:sp>
        <p:nvSpPr>
          <p:cNvPr id="5" name="Text Placeholder 4"/>
          <p:cNvSpPr>
            <a:spLocks noGrp="1"/>
          </p:cNvSpPr>
          <p:nvPr>
            <p:ph type="body" sz="quarter" idx="3"/>
          </p:nvPr>
        </p:nvSpPr>
        <p:spPr/>
        <p:txBody>
          <a:bodyPr/>
          <a:lstStyle/>
          <a:p>
            <a:r>
              <a:rPr lang="en-US" b="1" dirty="0" smtClean="0"/>
              <a:t>hook ‘</a:t>
            </a:r>
            <a:r>
              <a:rPr lang="en-US" b="1" dirty="0" err="1" smtClean="0"/>
              <a:t>em</a:t>
            </a:r>
            <a:r>
              <a:rPr lang="en-US" b="1" dirty="0"/>
              <a:t> </a:t>
            </a:r>
            <a:r>
              <a:rPr lang="en-US" b="1" dirty="0" smtClean="0"/>
              <a:t>(appeal/inspire)</a:t>
            </a:r>
            <a:endParaRPr lang="en-US" b="1" dirty="0"/>
          </a:p>
        </p:txBody>
      </p:sp>
      <p:sp>
        <p:nvSpPr>
          <p:cNvPr id="6" name="Text Placeholder 5"/>
          <p:cNvSpPr>
            <a:spLocks noGrp="1"/>
          </p:cNvSpPr>
          <p:nvPr>
            <p:ph type="body" sz="half" idx="16"/>
          </p:nvPr>
        </p:nvSpPr>
        <p:spPr/>
        <p:txBody>
          <a:bodyPr>
            <a:normAutofit/>
          </a:bodyPr>
          <a:lstStyle/>
          <a:p>
            <a:r>
              <a:rPr lang="en-US" sz="2000" dirty="0"/>
              <a:t>-</a:t>
            </a:r>
            <a:r>
              <a:rPr lang="en-US" sz="2000" dirty="0" smtClean="0"/>
              <a:t>You serve families, we serve families! You used to have parenting classes, now you don’t.  Why not? Tell me more.</a:t>
            </a:r>
            <a:endParaRPr lang="en-US" sz="2000" dirty="0"/>
          </a:p>
        </p:txBody>
      </p:sp>
      <p:sp>
        <p:nvSpPr>
          <p:cNvPr id="7" name="Text Placeholder 6"/>
          <p:cNvSpPr>
            <a:spLocks noGrp="1"/>
          </p:cNvSpPr>
          <p:nvPr>
            <p:ph type="body" sz="quarter" idx="13"/>
          </p:nvPr>
        </p:nvSpPr>
        <p:spPr/>
        <p:txBody>
          <a:bodyPr/>
          <a:lstStyle/>
          <a:p>
            <a:r>
              <a:rPr lang="en-US" b="1" dirty="0" smtClean="0"/>
              <a:t>hatch a plan (conspire)</a:t>
            </a:r>
            <a:endParaRPr lang="en-US" b="1" dirty="0"/>
          </a:p>
        </p:txBody>
      </p:sp>
      <p:sp>
        <p:nvSpPr>
          <p:cNvPr id="8" name="Text Placeholder 7"/>
          <p:cNvSpPr>
            <a:spLocks noGrp="1"/>
          </p:cNvSpPr>
          <p:nvPr>
            <p:ph type="body" sz="half" idx="17"/>
          </p:nvPr>
        </p:nvSpPr>
        <p:spPr/>
        <p:txBody>
          <a:bodyPr>
            <a:normAutofit/>
          </a:bodyPr>
          <a:lstStyle/>
          <a:p>
            <a:r>
              <a:rPr lang="en-US" sz="2000" dirty="0" smtClean="0"/>
              <a:t>-Let’s offer parenting classes together! What resources can you offer?  I’ve got space and connections to specialists. </a:t>
            </a:r>
            <a:endParaRPr lang="en-US" sz="2000" dirty="0"/>
          </a:p>
        </p:txBody>
      </p:sp>
    </p:spTree>
    <p:extLst>
      <p:ext uri="{BB962C8B-B14F-4D97-AF65-F5344CB8AC3E}">
        <p14:creationId xmlns:p14="http://schemas.microsoft.com/office/powerpoint/2010/main" val="2641623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 Ahead; Be Judgmental!</a:t>
            </a:r>
            <a:endParaRPr lang="en-US" dirty="0"/>
          </a:p>
        </p:txBody>
      </p:sp>
      <p:sp>
        <p:nvSpPr>
          <p:cNvPr id="5" name="Content Placeholder 4"/>
          <p:cNvSpPr>
            <a:spLocks noGrp="1"/>
          </p:cNvSpPr>
          <p:nvPr>
            <p:ph idx="1"/>
          </p:nvPr>
        </p:nvSpPr>
        <p:spPr/>
        <p:txBody>
          <a:bodyPr>
            <a:normAutofit fontScale="77500" lnSpcReduction="20000"/>
          </a:bodyPr>
          <a:lstStyle/>
          <a:p>
            <a:pPr marL="0" indent="0">
              <a:buNone/>
            </a:pPr>
            <a:r>
              <a:rPr lang="en-US" sz="3600" dirty="0" smtClean="0"/>
              <a:t>Is it transactional or transformative? Seek to offer programs </a:t>
            </a:r>
            <a:r>
              <a:rPr lang="en-US" sz="3600" dirty="0"/>
              <a:t>and </a:t>
            </a:r>
            <a:r>
              <a:rPr lang="en-US" sz="3600" dirty="0" smtClean="0"/>
              <a:t>services </a:t>
            </a:r>
            <a:r>
              <a:rPr lang="en-US" sz="3600" dirty="0"/>
              <a:t>that </a:t>
            </a:r>
            <a:r>
              <a:rPr lang="en-US" sz="3600" dirty="0" smtClean="0"/>
              <a:t>truly </a:t>
            </a:r>
            <a:r>
              <a:rPr lang="en-US" sz="4600" dirty="0" smtClean="0"/>
              <a:t>LIFT </a:t>
            </a:r>
            <a:r>
              <a:rPr lang="en-US" sz="3600" dirty="0" smtClean="0"/>
              <a:t>our families.</a:t>
            </a:r>
            <a:endParaRPr lang="en-US" sz="3600" dirty="0"/>
          </a:p>
          <a:p>
            <a:pPr lvl="1"/>
            <a:r>
              <a:rPr lang="en-US" sz="3600" dirty="0"/>
              <a:t>Book </a:t>
            </a:r>
          </a:p>
          <a:p>
            <a:pPr lvl="1"/>
            <a:r>
              <a:rPr lang="en-US" sz="3600" dirty="0"/>
              <a:t>Book + Lunch</a:t>
            </a:r>
          </a:p>
          <a:p>
            <a:pPr lvl="1"/>
            <a:r>
              <a:rPr lang="en-US" sz="3600" dirty="0"/>
              <a:t>Book + Lunch + Place to Eat</a:t>
            </a:r>
          </a:p>
          <a:p>
            <a:pPr lvl="1"/>
            <a:r>
              <a:rPr lang="en-US" sz="3600" dirty="0"/>
              <a:t>Book + Lunch + Place to Eat + Deliberate Exposure to </a:t>
            </a:r>
            <a:r>
              <a:rPr lang="en-US" sz="3600" dirty="0" smtClean="0"/>
              <a:t>Functional </a:t>
            </a:r>
            <a:r>
              <a:rPr lang="en-US" sz="3600" dirty="0"/>
              <a:t>Practices</a:t>
            </a:r>
          </a:p>
          <a:p>
            <a:pPr lvl="1">
              <a:buFont typeface="Wingdings" panose="05000000000000000000" pitchFamily="2" charset="2"/>
              <a:buChar char="v"/>
            </a:pPr>
            <a:endParaRPr lang="en-US" sz="2600" dirty="0"/>
          </a:p>
        </p:txBody>
      </p:sp>
    </p:spTree>
    <p:extLst>
      <p:ext uri="{BB962C8B-B14F-4D97-AF65-F5344CB8AC3E}">
        <p14:creationId xmlns:p14="http://schemas.microsoft.com/office/powerpoint/2010/main" val="411564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Session</a:t>
            </a:r>
            <a:endParaRPr lang="en-US" dirty="0"/>
          </a:p>
        </p:txBody>
      </p:sp>
      <p:sp>
        <p:nvSpPr>
          <p:cNvPr id="3" name="Content Placeholder 2"/>
          <p:cNvSpPr>
            <a:spLocks noGrp="1"/>
          </p:cNvSpPr>
          <p:nvPr>
            <p:ph idx="1"/>
          </p:nvPr>
        </p:nvSpPr>
        <p:spPr/>
        <p:txBody>
          <a:bodyPr/>
          <a:lstStyle/>
          <a:p>
            <a:r>
              <a:rPr lang="en-US" dirty="0" smtClean="0"/>
              <a:t>What does Social Emotional Learning look like for Early Learners?</a:t>
            </a:r>
          </a:p>
          <a:p>
            <a:r>
              <a:rPr lang="en-US" dirty="0" smtClean="0"/>
              <a:t>What impacts SEL for EL?</a:t>
            </a:r>
          </a:p>
          <a:p>
            <a:r>
              <a:rPr lang="en-US" dirty="0" smtClean="0"/>
              <a:t>Supportive Networks </a:t>
            </a:r>
          </a:p>
          <a:p>
            <a:r>
              <a:rPr lang="en-US" dirty="0" smtClean="0"/>
              <a:t>Specific Programs, Practice, and Partners</a:t>
            </a:r>
          </a:p>
          <a:p>
            <a:r>
              <a:rPr lang="en-US" dirty="0" smtClean="0"/>
              <a:t>Now You Try! </a:t>
            </a:r>
          </a:p>
          <a:p>
            <a:r>
              <a:rPr lang="en-US" dirty="0" smtClean="0"/>
              <a:t>Best Bang for Your Buck</a:t>
            </a: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2629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WaKiDS</a:t>
            </a:r>
            <a:r>
              <a:rPr lang="en-US" dirty="0" smtClean="0"/>
              <a:t>:</a:t>
            </a:r>
            <a:br>
              <a:rPr lang="en-US" dirty="0" smtClean="0"/>
            </a:br>
            <a:r>
              <a:rPr lang="en-US" dirty="0" smtClean="0"/>
              <a:t>Washington Kindergarten Inventory of Developing Skills (3 of 6 Domains)</a:t>
            </a:r>
            <a:endParaRPr lang="en-US" dirty="0"/>
          </a:p>
        </p:txBody>
      </p:sp>
      <p:sp>
        <p:nvSpPr>
          <p:cNvPr id="3" name="Text Placeholder 2"/>
          <p:cNvSpPr>
            <a:spLocks noGrp="1"/>
          </p:cNvSpPr>
          <p:nvPr>
            <p:ph type="body" idx="1"/>
          </p:nvPr>
        </p:nvSpPr>
        <p:spPr/>
        <p:txBody>
          <a:bodyPr/>
          <a:lstStyle/>
          <a:p>
            <a:r>
              <a:rPr lang="en-US" dirty="0" smtClean="0"/>
              <a:t>Social-Emotional</a:t>
            </a:r>
            <a:endParaRPr lang="en-US" dirty="0"/>
          </a:p>
        </p:txBody>
      </p:sp>
      <p:sp>
        <p:nvSpPr>
          <p:cNvPr id="4" name="Text Placeholder 3"/>
          <p:cNvSpPr>
            <a:spLocks noGrp="1"/>
          </p:cNvSpPr>
          <p:nvPr>
            <p:ph type="body" sz="quarter" idx="3"/>
          </p:nvPr>
        </p:nvSpPr>
        <p:spPr/>
        <p:txBody>
          <a:bodyPr/>
          <a:lstStyle/>
          <a:p>
            <a:r>
              <a:rPr lang="en-US" dirty="0" smtClean="0"/>
              <a:t>Cognitive (partial)</a:t>
            </a:r>
            <a:endParaRPr lang="en-US" dirty="0"/>
          </a:p>
        </p:txBody>
      </p:sp>
      <p:sp>
        <p:nvSpPr>
          <p:cNvPr id="5" name="Text Placeholder 4"/>
          <p:cNvSpPr>
            <a:spLocks noGrp="1"/>
          </p:cNvSpPr>
          <p:nvPr>
            <p:ph type="body" sz="quarter" idx="13"/>
          </p:nvPr>
        </p:nvSpPr>
        <p:spPr/>
        <p:txBody>
          <a:bodyPr/>
          <a:lstStyle/>
          <a:p>
            <a:r>
              <a:rPr lang="en-US" dirty="0" smtClean="0"/>
              <a:t>Language (partial)</a:t>
            </a:r>
            <a:endParaRPr lang="en-US" dirty="0"/>
          </a:p>
        </p:txBody>
      </p:sp>
      <p:sp>
        <p:nvSpPr>
          <p:cNvPr id="6" name="Text Placeholder 5"/>
          <p:cNvSpPr>
            <a:spLocks noGrp="1"/>
          </p:cNvSpPr>
          <p:nvPr>
            <p:ph type="body" sz="half" idx="15"/>
          </p:nvPr>
        </p:nvSpPr>
        <p:spPr>
          <a:xfrm>
            <a:off x="1127918" y="3360262"/>
            <a:ext cx="3208735" cy="2929701"/>
          </a:xfrm>
        </p:spPr>
        <p:txBody>
          <a:bodyPr>
            <a:normAutofit fontScale="92500" lnSpcReduction="10000"/>
          </a:bodyPr>
          <a:lstStyle/>
          <a:p>
            <a:r>
              <a:rPr lang="en-US" sz="2400" dirty="0" smtClean="0"/>
              <a:t>-Regulates own emotions and behaviors</a:t>
            </a:r>
          </a:p>
          <a:p>
            <a:r>
              <a:rPr lang="en-US" sz="2400" dirty="0" smtClean="0"/>
              <a:t>-Establishes and sustains positive relationships</a:t>
            </a:r>
          </a:p>
          <a:p>
            <a:r>
              <a:rPr lang="en-US" sz="2400" dirty="0" smtClean="0"/>
              <a:t>-Participates cooperatively and constructively in group situations</a:t>
            </a:r>
            <a:endParaRPr lang="en-US" sz="2400" dirty="0"/>
          </a:p>
        </p:txBody>
      </p:sp>
      <p:sp>
        <p:nvSpPr>
          <p:cNvPr id="7" name="Text Placeholder 6"/>
          <p:cNvSpPr>
            <a:spLocks noGrp="1"/>
          </p:cNvSpPr>
          <p:nvPr>
            <p:ph type="body" sz="half" idx="16"/>
          </p:nvPr>
        </p:nvSpPr>
        <p:spPr>
          <a:xfrm>
            <a:off x="4504213" y="3363435"/>
            <a:ext cx="3195830" cy="2926528"/>
          </a:xfrm>
        </p:spPr>
        <p:txBody>
          <a:bodyPr>
            <a:normAutofit/>
          </a:bodyPr>
          <a:lstStyle/>
          <a:p>
            <a:r>
              <a:rPr lang="en-US" sz="2200" dirty="0" smtClean="0"/>
              <a:t>-Demonstrates positive approaches to learning (attends, engages, persists, solves problems</a:t>
            </a:r>
          </a:p>
          <a:p>
            <a:r>
              <a:rPr lang="en-US" sz="2200" dirty="0" smtClean="0"/>
              <a:t>-Remembers and connects experiences</a:t>
            </a:r>
            <a:endParaRPr lang="en-US" sz="2200" dirty="0"/>
          </a:p>
        </p:txBody>
      </p:sp>
      <p:sp>
        <p:nvSpPr>
          <p:cNvPr id="8" name="Text Placeholder 7"/>
          <p:cNvSpPr>
            <a:spLocks noGrp="1"/>
          </p:cNvSpPr>
          <p:nvPr>
            <p:ph type="body" sz="half" idx="17"/>
          </p:nvPr>
        </p:nvSpPr>
        <p:spPr>
          <a:xfrm>
            <a:off x="7852442" y="3360263"/>
            <a:ext cx="3194968" cy="2929700"/>
          </a:xfrm>
        </p:spPr>
        <p:txBody>
          <a:bodyPr>
            <a:normAutofit fontScale="85000" lnSpcReduction="20000"/>
          </a:bodyPr>
          <a:lstStyle/>
          <a:p>
            <a:r>
              <a:rPr lang="en-US" sz="2400" dirty="0" smtClean="0"/>
              <a:t>-Listens to and understands increasingly complex language</a:t>
            </a:r>
          </a:p>
          <a:p>
            <a:r>
              <a:rPr lang="en-US" sz="2400" dirty="0" smtClean="0"/>
              <a:t>-Uses language to express thoughts and needs</a:t>
            </a:r>
          </a:p>
          <a:p>
            <a:r>
              <a:rPr lang="en-US" sz="2400" dirty="0" smtClean="0"/>
              <a:t>-Uses appropriate conversational and other communication skills</a:t>
            </a:r>
          </a:p>
          <a:p>
            <a:endParaRPr lang="en-US" dirty="0"/>
          </a:p>
        </p:txBody>
      </p:sp>
    </p:spTree>
    <p:extLst>
      <p:ext uri="{BB962C8B-B14F-4D97-AF65-F5344CB8AC3E}">
        <p14:creationId xmlns:p14="http://schemas.microsoft.com/office/powerpoint/2010/main" val="3264452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252" t="5908" r="2323" b="10689"/>
          <a:stretch/>
        </p:blipFill>
        <p:spPr>
          <a:xfrm>
            <a:off x="1524000" y="655782"/>
            <a:ext cx="9384146" cy="5477163"/>
          </a:xfrm>
          <a:prstGeom prst="rect">
            <a:avLst/>
          </a:prstGeom>
        </p:spPr>
      </p:pic>
    </p:spTree>
    <p:extLst>
      <p:ext uri="{BB962C8B-B14F-4D97-AF65-F5344CB8AC3E}">
        <p14:creationId xmlns:p14="http://schemas.microsoft.com/office/powerpoint/2010/main" val="3894051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2887" y="3244334"/>
            <a:ext cx="4706225" cy="369332"/>
          </a:xfrm>
          <a:prstGeom prst="rect">
            <a:avLst/>
          </a:prstGeom>
        </p:spPr>
        <p:txBody>
          <a:bodyPr wrap="none">
            <a:spAutoFit/>
          </a:bodyPr>
          <a:lstStyle/>
          <a:p>
            <a:r>
              <a:rPr lang="en-US" dirty="0">
                <a:hlinkClick r:id="rId2"/>
              </a:rPr>
              <a:t>https://www.youtube.com/watch?v=urU-a_FsS5Y</a:t>
            </a:r>
            <a:endParaRPr lang="en-US" dirty="0"/>
          </a:p>
        </p:txBody>
      </p:sp>
      <p:sp>
        <p:nvSpPr>
          <p:cNvPr id="3" name="Title 2"/>
          <p:cNvSpPr>
            <a:spLocks noGrp="1"/>
          </p:cNvSpPr>
          <p:nvPr>
            <p:ph type="title"/>
          </p:nvPr>
        </p:nvSpPr>
        <p:spPr/>
        <p:txBody>
          <a:bodyPr>
            <a:normAutofit fontScale="90000"/>
          </a:bodyPr>
          <a:lstStyle/>
          <a:p>
            <a:r>
              <a:rPr lang="en-US" dirty="0" smtClean="0"/>
              <a:t>Harvard Center for the Developing Child: </a:t>
            </a:r>
            <a:br>
              <a:rPr lang="en-US" dirty="0" smtClean="0"/>
            </a:br>
            <a:r>
              <a:rPr lang="en-US" i="1" dirty="0" smtClean="0"/>
              <a:t>Building Adult capabilities to improve Child Outcomes</a:t>
            </a:r>
            <a:endParaRPr lang="en-US" i="1" dirty="0"/>
          </a:p>
        </p:txBody>
      </p:sp>
      <p:sp>
        <p:nvSpPr>
          <p:cNvPr id="4" name="Content Placeholder 3"/>
          <p:cNvSpPr>
            <a:spLocks noGrp="1"/>
          </p:cNvSpPr>
          <p:nvPr>
            <p:ph idx="1"/>
          </p:nvPr>
        </p:nvSpPr>
        <p:spPr/>
        <p:txBody>
          <a:bodyPr>
            <a:normAutofit/>
          </a:bodyPr>
          <a:lstStyle/>
          <a:p>
            <a:pPr marL="0" indent="0">
              <a:buNone/>
            </a:pPr>
            <a:endParaRPr lang="en-US" sz="4400" dirty="0"/>
          </a:p>
        </p:txBody>
      </p:sp>
    </p:spTree>
    <p:extLst>
      <p:ext uri="{BB962C8B-B14F-4D97-AF65-F5344CB8AC3E}">
        <p14:creationId xmlns:p14="http://schemas.microsoft.com/office/powerpoint/2010/main" val="3133381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C promotes lifelong health and well-being through Essentials for Childh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82" y="304800"/>
            <a:ext cx="10963563" cy="629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20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veryday actions that help build protective fa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71" y="435430"/>
            <a:ext cx="9971315" cy="5965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521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can we Do?</a:t>
            </a:r>
            <a:endParaRPr lang="en-US" dirty="0"/>
          </a:p>
        </p:txBody>
      </p:sp>
      <p:sp>
        <p:nvSpPr>
          <p:cNvPr id="3" name="Content Placeholder 2"/>
          <p:cNvSpPr>
            <a:spLocks noGrp="1"/>
          </p:cNvSpPr>
          <p:nvPr>
            <p:ph idx="1"/>
          </p:nvPr>
        </p:nvSpPr>
        <p:spPr/>
        <p:txBody>
          <a:bodyPr>
            <a:normAutofit fontScale="85000" lnSpcReduction="20000"/>
          </a:bodyPr>
          <a:lstStyle/>
          <a:p>
            <a:r>
              <a:rPr lang="en-US" sz="3200" dirty="0" smtClean="0"/>
              <a:t>Prevent</a:t>
            </a:r>
          </a:p>
          <a:p>
            <a:r>
              <a:rPr lang="en-US" sz="3200" dirty="0"/>
              <a:t>F</a:t>
            </a:r>
            <a:r>
              <a:rPr lang="en-US" sz="3200" dirty="0" smtClean="0"/>
              <a:t>oster resilience and build capabilities</a:t>
            </a:r>
          </a:p>
          <a:p>
            <a:r>
              <a:rPr lang="en-US" sz="3200" dirty="0" smtClean="0"/>
              <a:t>Establish relationships with children, families, and partners</a:t>
            </a:r>
          </a:p>
          <a:p>
            <a:endParaRPr lang="en-US" sz="3200" dirty="0"/>
          </a:p>
          <a:p>
            <a:r>
              <a:rPr lang="en-US" sz="3200" dirty="0" smtClean="0"/>
              <a:t>REALITY CHECK: Does our practice and policy manifest these? What barriers exist? What are we doing that promotes and impedes these growth factors for families?</a:t>
            </a:r>
            <a:endParaRPr lang="en-US" sz="3200" dirty="0"/>
          </a:p>
        </p:txBody>
      </p:sp>
    </p:spTree>
    <p:extLst>
      <p:ext uri="{BB962C8B-B14F-4D97-AF65-F5344CB8AC3E}">
        <p14:creationId xmlns:p14="http://schemas.microsoft.com/office/powerpoint/2010/main" val="3440162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59562"/>
            <a:ext cx="9905998" cy="1042146"/>
          </a:xfrm>
        </p:spPr>
        <p:txBody>
          <a:bodyPr/>
          <a:lstStyle/>
          <a:p>
            <a:pPr algn="ctr"/>
            <a:r>
              <a:rPr lang="en-US" dirty="0"/>
              <a:t>Supporting Networks for Families</a:t>
            </a:r>
          </a:p>
        </p:txBody>
      </p:sp>
      <p:sp>
        <p:nvSpPr>
          <p:cNvPr id="4" name="Content Placeholder 3"/>
          <p:cNvSpPr>
            <a:spLocks noGrp="1"/>
          </p:cNvSpPr>
          <p:nvPr>
            <p:ph idx="1"/>
          </p:nvPr>
        </p:nvSpPr>
        <p:spPr/>
        <p:txBody>
          <a:bodyPr/>
          <a:lstStyle/>
          <a:p>
            <a:endParaRPr lang="en-US" dirty="0"/>
          </a:p>
        </p:txBody>
      </p:sp>
      <p:sp>
        <p:nvSpPr>
          <p:cNvPr id="11" name="Oval 10"/>
          <p:cNvSpPr/>
          <p:nvPr/>
        </p:nvSpPr>
        <p:spPr>
          <a:xfrm>
            <a:off x="965625" y="3416969"/>
            <a:ext cx="2312544" cy="141170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Local Business</a:t>
            </a:r>
          </a:p>
        </p:txBody>
      </p:sp>
      <p:sp>
        <p:nvSpPr>
          <p:cNvPr id="12" name="Oval 11"/>
          <p:cNvSpPr/>
          <p:nvPr/>
        </p:nvSpPr>
        <p:spPr>
          <a:xfrm>
            <a:off x="1222158" y="1590466"/>
            <a:ext cx="2672927" cy="1348129"/>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Other Organizations</a:t>
            </a:r>
            <a:endParaRPr lang="en-US" sz="2000" b="1" dirty="0"/>
          </a:p>
        </p:txBody>
      </p:sp>
      <p:sp>
        <p:nvSpPr>
          <p:cNvPr id="13" name="Oval 12"/>
          <p:cNvSpPr/>
          <p:nvPr/>
        </p:nvSpPr>
        <p:spPr>
          <a:xfrm>
            <a:off x="7283116" y="1411705"/>
            <a:ext cx="2422358" cy="137962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School District</a:t>
            </a:r>
          </a:p>
        </p:txBody>
      </p:sp>
      <p:sp>
        <p:nvSpPr>
          <p:cNvPr id="14" name="Oval 13"/>
          <p:cNvSpPr/>
          <p:nvPr/>
        </p:nvSpPr>
        <p:spPr>
          <a:xfrm>
            <a:off x="7283116" y="4973686"/>
            <a:ext cx="2422358" cy="142711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Hospital</a:t>
            </a:r>
          </a:p>
        </p:txBody>
      </p:sp>
      <p:sp>
        <p:nvSpPr>
          <p:cNvPr id="15" name="Oval 14"/>
          <p:cNvSpPr/>
          <p:nvPr/>
        </p:nvSpPr>
        <p:spPr>
          <a:xfrm>
            <a:off x="4518415" y="5450637"/>
            <a:ext cx="2203227" cy="13833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Service Clubs</a:t>
            </a:r>
          </a:p>
        </p:txBody>
      </p:sp>
      <p:sp>
        <p:nvSpPr>
          <p:cNvPr id="16" name="Oval 15"/>
          <p:cNvSpPr/>
          <p:nvPr/>
        </p:nvSpPr>
        <p:spPr>
          <a:xfrm>
            <a:off x="1405630" y="5117432"/>
            <a:ext cx="2320845" cy="128336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City</a:t>
            </a:r>
          </a:p>
        </p:txBody>
      </p:sp>
      <p:sp>
        <p:nvSpPr>
          <p:cNvPr id="17" name="Oval 16"/>
          <p:cNvSpPr/>
          <p:nvPr/>
        </p:nvSpPr>
        <p:spPr>
          <a:xfrm>
            <a:off x="4326269" y="1074821"/>
            <a:ext cx="2525663" cy="1427747"/>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Preschool and Child Care</a:t>
            </a:r>
          </a:p>
        </p:txBody>
      </p:sp>
      <p:sp>
        <p:nvSpPr>
          <p:cNvPr id="18" name="Oval 17"/>
          <p:cNvSpPr/>
          <p:nvPr/>
        </p:nvSpPr>
        <p:spPr>
          <a:xfrm>
            <a:off x="7796463" y="3228903"/>
            <a:ext cx="2391077" cy="141015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Churches</a:t>
            </a:r>
          </a:p>
        </p:txBody>
      </p:sp>
      <p:cxnSp>
        <p:nvCxnSpPr>
          <p:cNvPr id="20" name="Straight Arrow Connector 19"/>
          <p:cNvCxnSpPr/>
          <p:nvPr/>
        </p:nvCxnSpPr>
        <p:spPr>
          <a:xfrm>
            <a:off x="3672564" y="2613723"/>
            <a:ext cx="761732" cy="6911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437181" y="2116967"/>
            <a:ext cx="243098" cy="674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758543" y="2612565"/>
            <a:ext cx="1032461" cy="750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680279" y="4089770"/>
            <a:ext cx="1277178"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1"/>
          </p:cNvCxnSpPr>
          <p:nvPr/>
        </p:nvCxnSpPr>
        <p:spPr>
          <a:xfrm flipV="1">
            <a:off x="4841070" y="4828674"/>
            <a:ext cx="417940" cy="8245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254045" y="4537327"/>
            <a:ext cx="1159362" cy="837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449053" y="4403322"/>
            <a:ext cx="1315452" cy="9732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 idx="6"/>
          </p:cNvCxnSpPr>
          <p:nvPr/>
        </p:nvCxnSpPr>
        <p:spPr>
          <a:xfrm flipV="1">
            <a:off x="3278169" y="4074696"/>
            <a:ext cx="1326488" cy="481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Heart 44"/>
          <p:cNvSpPr/>
          <p:nvPr/>
        </p:nvSpPr>
        <p:spPr>
          <a:xfrm>
            <a:off x="4276551" y="2640548"/>
            <a:ext cx="2575382" cy="2667202"/>
          </a:xfrm>
          <a:prstGeom prst="hear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Anacortes Families</a:t>
            </a:r>
          </a:p>
        </p:txBody>
      </p:sp>
      <p:sp>
        <p:nvSpPr>
          <p:cNvPr id="3" name="Up-Down Arrow 2"/>
          <p:cNvSpPr/>
          <p:nvPr/>
        </p:nvSpPr>
        <p:spPr>
          <a:xfrm>
            <a:off x="1982034" y="2705794"/>
            <a:ext cx="463362" cy="9414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Down Arrow 4"/>
          <p:cNvSpPr/>
          <p:nvPr/>
        </p:nvSpPr>
        <p:spPr>
          <a:xfrm>
            <a:off x="1960764" y="4609773"/>
            <a:ext cx="391967" cy="87792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3449053" y="6063343"/>
            <a:ext cx="1069362" cy="4110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6721641" y="6039000"/>
            <a:ext cx="1069363" cy="4354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3199644" y="1701621"/>
            <a:ext cx="1234652" cy="3945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6680278" y="1679970"/>
            <a:ext cx="1026808" cy="375041"/>
          </a:xfrm>
          <a:prstGeom prst="leftRightArrow">
            <a:avLst>
              <a:gd name="adj1" fmla="val 5541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Down Arrow 9"/>
          <p:cNvSpPr/>
          <p:nvPr/>
        </p:nvSpPr>
        <p:spPr>
          <a:xfrm>
            <a:off x="8910423" y="2502568"/>
            <a:ext cx="431182" cy="9477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Down Arrow 18"/>
          <p:cNvSpPr/>
          <p:nvPr/>
        </p:nvSpPr>
        <p:spPr>
          <a:xfrm flipH="1">
            <a:off x="8876039" y="4437087"/>
            <a:ext cx="435428" cy="89475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51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4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1022</TotalTime>
  <Words>1037</Words>
  <Application>Microsoft Office PowerPoint</Application>
  <PresentationFormat>Widescreen</PresentationFormat>
  <Paragraphs>153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Trebuchet MS</vt:lpstr>
      <vt:lpstr>Tw Cen MT</vt:lpstr>
      <vt:lpstr>Wingdings</vt:lpstr>
      <vt:lpstr>Circuit</vt:lpstr>
      <vt:lpstr>Small Investments in Early Learning  = Big Returns in Social Emotional Development</vt:lpstr>
      <vt:lpstr>Overview of Session</vt:lpstr>
      <vt:lpstr>WaKiDS: Washington Kindergarten Inventory of Developing Skills (3 of 6 Domains)</vt:lpstr>
      <vt:lpstr>PowerPoint Presentation</vt:lpstr>
      <vt:lpstr>Harvard Center for the Developing Child:  Building Adult capabilities to improve Child Outcomes</vt:lpstr>
      <vt:lpstr>PowerPoint Presentation</vt:lpstr>
      <vt:lpstr>PowerPoint Presentation</vt:lpstr>
      <vt:lpstr>What can we Do?</vt:lpstr>
      <vt:lpstr>Supporting Networks for Families</vt:lpstr>
      <vt:lpstr>PowerPoint Presentation</vt:lpstr>
      <vt:lpstr>Early Learning Programs and Services- Anacortes Early Learning Coordinator  </vt:lpstr>
      <vt:lpstr>  </vt:lpstr>
      <vt:lpstr>Other Early Learning Programs and Services </vt:lpstr>
      <vt:lpstr>Resource Mapping: What Will you DO Now?</vt:lpstr>
      <vt:lpstr>Go Ahead; Be Judgmental!</vt:lpstr>
    </vt:vector>
  </TitlesOfParts>
  <Company>Anacortes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Investments in Early Learning  = Big Returns in Social Emotional Development</dc:title>
  <dc:creator>Nicole Mortimer</dc:creator>
  <cp:lastModifiedBy>Mia Troy</cp:lastModifiedBy>
  <cp:revision>29</cp:revision>
  <dcterms:created xsi:type="dcterms:W3CDTF">2018-12-03T22:49:20Z</dcterms:created>
  <dcterms:modified xsi:type="dcterms:W3CDTF">2018-12-07T23:48:02Z</dcterms:modified>
</cp:coreProperties>
</file>