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68"/>
  </p:notesMasterIdLst>
  <p:handoutMasterIdLst>
    <p:handoutMasterId r:id="rId69"/>
  </p:handoutMasterIdLst>
  <p:sldIdLst>
    <p:sldId id="563" r:id="rId2"/>
    <p:sldId id="564" r:id="rId3"/>
    <p:sldId id="565" r:id="rId4"/>
    <p:sldId id="566" r:id="rId5"/>
    <p:sldId id="567" r:id="rId6"/>
    <p:sldId id="600" r:id="rId7"/>
    <p:sldId id="568" r:id="rId8"/>
    <p:sldId id="569" r:id="rId9"/>
    <p:sldId id="570" r:id="rId10"/>
    <p:sldId id="573" r:id="rId11"/>
    <p:sldId id="602" r:id="rId12"/>
    <p:sldId id="604" r:id="rId13"/>
    <p:sldId id="626" r:id="rId14"/>
    <p:sldId id="606" r:id="rId15"/>
    <p:sldId id="646" r:id="rId16"/>
    <p:sldId id="610" r:id="rId17"/>
    <p:sldId id="611" r:id="rId18"/>
    <p:sldId id="596" r:id="rId19"/>
    <p:sldId id="598" r:id="rId20"/>
    <p:sldId id="599" r:id="rId21"/>
    <p:sldId id="578" r:id="rId22"/>
    <p:sldId id="614" r:id="rId23"/>
    <p:sldId id="615" r:id="rId24"/>
    <p:sldId id="616" r:id="rId25"/>
    <p:sldId id="617" r:id="rId26"/>
    <p:sldId id="619" r:id="rId27"/>
    <p:sldId id="620" r:id="rId28"/>
    <p:sldId id="579" r:id="rId29"/>
    <p:sldId id="618" r:id="rId30"/>
    <p:sldId id="589" r:id="rId31"/>
    <p:sldId id="590" r:id="rId32"/>
    <p:sldId id="621" r:id="rId33"/>
    <p:sldId id="597" r:id="rId34"/>
    <p:sldId id="622" r:id="rId35"/>
    <p:sldId id="623" r:id="rId36"/>
    <p:sldId id="588" r:id="rId37"/>
    <p:sldId id="624" r:id="rId38"/>
    <p:sldId id="592" r:id="rId39"/>
    <p:sldId id="591" r:id="rId40"/>
    <p:sldId id="625" r:id="rId41"/>
    <p:sldId id="593" r:id="rId42"/>
    <p:sldId id="580" r:id="rId43"/>
    <p:sldId id="581" r:id="rId44"/>
    <p:sldId id="632" r:id="rId45"/>
    <p:sldId id="633" r:id="rId46"/>
    <p:sldId id="644" r:id="rId47"/>
    <p:sldId id="634" r:id="rId48"/>
    <p:sldId id="645" r:id="rId49"/>
    <p:sldId id="636" r:id="rId50"/>
    <p:sldId id="582" r:id="rId51"/>
    <p:sldId id="637" r:id="rId52"/>
    <p:sldId id="638" r:id="rId53"/>
    <p:sldId id="639" r:id="rId54"/>
    <p:sldId id="583" r:id="rId55"/>
    <p:sldId id="640" r:id="rId56"/>
    <p:sldId id="647" r:id="rId57"/>
    <p:sldId id="648" r:id="rId58"/>
    <p:sldId id="641" r:id="rId59"/>
    <p:sldId id="649" r:id="rId60"/>
    <p:sldId id="584" r:id="rId61"/>
    <p:sldId id="630" r:id="rId62"/>
    <p:sldId id="643" r:id="rId63"/>
    <p:sldId id="585" r:id="rId64"/>
    <p:sldId id="631" r:id="rId65"/>
    <p:sldId id="586" r:id="rId66"/>
    <p:sldId id="587" r:id="rId6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3E87"/>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05" autoAdjust="0"/>
    <p:restoredTop sz="67617" autoAdjust="0"/>
  </p:normalViewPr>
  <p:slideViewPr>
    <p:cSldViewPr>
      <p:cViewPr varScale="1">
        <p:scale>
          <a:sx n="55" d="100"/>
          <a:sy n="55" d="100"/>
        </p:scale>
        <p:origin x="1794" y="60"/>
      </p:cViewPr>
      <p:guideLst>
        <p:guide orient="horz" pos="2160"/>
        <p:guide pos="2880"/>
      </p:guideLst>
    </p:cSldViewPr>
  </p:slideViewPr>
  <p:notesTextViewPr>
    <p:cViewPr>
      <p:scale>
        <a:sx n="3" d="2"/>
        <a:sy n="3" d="2"/>
      </p:scale>
      <p:origin x="0" y="0"/>
    </p:cViewPr>
  </p:notesTextViewPr>
  <p:sorterViewPr>
    <p:cViewPr>
      <p:scale>
        <a:sx n="90" d="100"/>
        <a:sy n="90" d="100"/>
      </p:scale>
      <p:origin x="0" y="0"/>
    </p:cViewPr>
  </p:sorterViewPr>
  <p:notesViewPr>
    <p:cSldViewPr>
      <p:cViewPr varScale="1">
        <p:scale>
          <a:sx n="64" d="100"/>
          <a:sy n="64" d="100"/>
        </p:scale>
        <p:origin x="26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495820C-9974-4B51-9B51-252646F07914}" type="datetimeFigureOut">
              <a:rPr lang="en-US" smtClean="0"/>
              <a:t>4/4/2017</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5D7FDFC-5CB0-4828-BAE5-D3C501CD9760}" type="slidenum">
              <a:rPr lang="en-US" smtClean="0"/>
              <a:t>‹#›</a:t>
            </a:fld>
            <a:endParaRPr lang="en-US" dirty="0"/>
          </a:p>
        </p:txBody>
      </p:sp>
    </p:spTree>
    <p:extLst>
      <p:ext uri="{BB962C8B-B14F-4D97-AF65-F5344CB8AC3E}">
        <p14:creationId xmlns:p14="http://schemas.microsoft.com/office/powerpoint/2010/main" val="12673083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25AAC85-AEF3-49EF-B31E-FD3CBCA2174E}" type="datetimeFigureOut">
              <a:rPr lang="en-US" smtClean="0"/>
              <a:t>4/4/2017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39AC126-3EC3-4880-8227-795EC1A4DCCC}" type="slidenum">
              <a:rPr lang="en-US" smtClean="0"/>
              <a:t>‹#›</a:t>
            </a:fld>
            <a:endParaRPr lang="en-US" dirty="0"/>
          </a:p>
        </p:txBody>
      </p:sp>
    </p:spTree>
    <p:extLst>
      <p:ext uri="{BB962C8B-B14F-4D97-AF65-F5344CB8AC3E}">
        <p14:creationId xmlns:p14="http://schemas.microsoft.com/office/powerpoint/2010/main" val="3219133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3" Type="http://schemas.openxmlformats.org/officeDocument/2006/relationships/hyperlink" Target="http://www.k12.wa.us/HealthServices/pubdocs/InfectiousDiseaseControlGuide.pdf" TargetMode="External"/><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document is provided by the Washington State School Nurse Corps (SNC) for school districts in Washington State. It is intended for use by school nurses and district administration to assist in understanding the functions and tasks of a health room assistant for the consideration of health services support and orientation and training purposes.</a:t>
            </a:r>
          </a:p>
          <a:p>
            <a:r>
              <a:rPr lang="en-US" dirty="0"/>
              <a:t>This is not an official Office of Superintendent of Public Instruction (OSPI) or Educational Service District (ESD) document nor does it contain any formal guidance by these agencies. It serves as a tool, not a legal interpretation or all inclusive list of required health room assistant functions or tasks. Districts are urged to review employee job descriptions, student health care needs, and policy and procedure associated with school health services to determine district specific UAP duties for orientation and training needs. It is also recommended they consult with their school nurse, district legal counsel or risk management staff for questions related to how specific RCW’s, WAC’s, or rules may impact the provision of care by unlicensed personnel in  the school health room.</a:t>
            </a:r>
          </a:p>
          <a:p>
            <a:endParaRPr lang="en-US" dirty="0"/>
          </a:p>
        </p:txBody>
      </p:sp>
      <p:sp>
        <p:nvSpPr>
          <p:cNvPr id="4" name="Slide Number Placeholder 3"/>
          <p:cNvSpPr>
            <a:spLocks noGrp="1"/>
          </p:cNvSpPr>
          <p:nvPr>
            <p:ph type="sldNum" sz="quarter" idx="10"/>
          </p:nvPr>
        </p:nvSpPr>
        <p:spPr/>
        <p:txBody>
          <a:bodyPr/>
          <a:lstStyle/>
          <a:p>
            <a:fld id="{F524BDA3-FDBC-4D2B-AE79-3E5661FB2F6A}" type="slidenum">
              <a:rPr lang="en-US" smtClean="0"/>
              <a:t>1</a:t>
            </a:fld>
            <a:endParaRPr lang="en-US" dirty="0"/>
          </a:p>
        </p:txBody>
      </p:sp>
    </p:spTree>
    <p:extLst>
      <p:ext uri="{BB962C8B-B14F-4D97-AF65-F5344CB8AC3E}">
        <p14:creationId xmlns:p14="http://schemas.microsoft.com/office/powerpoint/2010/main" val="265094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24BDA3-FDBC-4D2B-AE79-3E5661FB2F6A}" type="slidenum">
              <a:rPr lang="en-US" smtClean="0"/>
              <a:t>10</a:t>
            </a:fld>
            <a:endParaRPr lang="en-US" dirty="0"/>
          </a:p>
        </p:txBody>
      </p:sp>
    </p:spTree>
    <p:extLst>
      <p:ext uri="{BB962C8B-B14F-4D97-AF65-F5344CB8AC3E}">
        <p14:creationId xmlns:p14="http://schemas.microsoft.com/office/powerpoint/2010/main" val="3588702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Importance of using correct titles</a:t>
            </a:r>
          </a:p>
        </p:txBody>
      </p:sp>
      <p:sp>
        <p:nvSpPr>
          <p:cNvPr id="4" name="Slide Number Placeholder 3"/>
          <p:cNvSpPr>
            <a:spLocks noGrp="1"/>
          </p:cNvSpPr>
          <p:nvPr>
            <p:ph type="sldNum" sz="quarter" idx="10"/>
          </p:nvPr>
        </p:nvSpPr>
        <p:spPr/>
        <p:txBody>
          <a:bodyPr/>
          <a:lstStyle/>
          <a:p>
            <a:fld id="{339AC126-3EC3-4880-8227-795EC1A4DCCC}" type="slidenum">
              <a:rPr lang="en-US" smtClean="0"/>
              <a:t>11</a:t>
            </a:fld>
            <a:endParaRPr lang="en-US" dirty="0"/>
          </a:p>
        </p:txBody>
      </p:sp>
    </p:spTree>
    <p:extLst>
      <p:ext uri="{BB962C8B-B14F-4D97-AF65-F5344CB8AC3E}">
        <p14:creationId xmlns:p14="http://schemas.microsoft.com/office/powerpoint/2010/main" val="4065191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Routine nursing situation</a:t>
            </a:r>
            <a:r>
              <a:rPr lang="en-US" baseline="0" dirty="0"/>
              <a:t> is one that is relatively free of complexity and the clinical state of the client is relatively stable.</a:t>
            </a:r>
          </a:p>
          <a:p>
            <a:endParaRPr lang="en-US" baseline="0" dirty="0"/>
          </a:p>
          <a:p>
            <a:r>
              <a:rPr lang="en-US" baseline="0" dirty="0"/>
              <a:t>Cannot practice independently.</a:t>
            </a:r>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12</a:t>
            </a:fld>
            <a:endParaRPr lang="en-US" dirty="0"/>
          </a:p>
        </p:txBody>
      </p:sp>
    </p:spTree>
    <p:extLst>
      <p:ext uri="{BB962C8B-B14F-4D97-AF65-F5344CB8AC3E}">
        <p14:creationId xmlns:p14="http://schemas.microsoft.com/office/powerpoint/2010/main" val="27595416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Refer to </a:t>
            </a:r>
            <a:r>
              <a:rPr lang="en-US" b="1" i="1" baseline="0" dirty="0"/>
              <a:t>Guidelines for Care of Students with Diabetes</a:t>
            </a:r>
            <a:r>
              <a:rPr lang="en-US" b="1" baseline="0" dirty="0"/>
              <a:t>.  </a:t>
            </a:r>
            <a:r>
              <a:rPr lang="en-US" b="1" dirty="0"/>
              <a:t>There are sample PDA Skills checklists</a:t>
            </a:r>
            <a:r>
              <a:rPr lang="en-US" b="1" baseline="0" dirty="0"/>
              <a:t> and consent forms in the Guidelines</a:t>
            </a:r>
          </a:p>
          <a:p>
            <a:r>
              <a:rPr lang="en-US" b="1" baseline="0" dirty="0"/>
              <a:t>To be eligible to be a PDA, a school district employee shall file, without coercion, a voluntary written, current, and unexpired letter of intent stating the employee's willingness to be a PDA. If a school employee chooses not to file a letter, the employee shall not be subject to any employer reprisal or disciplinary action for refusing to file a letter.</a:t>
            </a:r>
          </a:p>
        </p:txBody>
      </p:sp>
      <p:sp>
        <p:nvSpPr>
          <p:cNvPr id="4" name="Slide Number Placeholder 3"/>
          <p:cNvSpPr>
            <a:spLocks noGrp="1"/>
          </p:cNvSpPr>
          <p:nvPr>
            <p:ph type="sldNum" sz="quarter" idx="10"/>
          </p:nvPr>
        </p:nvSpPr>
        <p:spPr/>
        <p:txBody>
          <a:bodyPr/>
          <a:lstStyle/>
          <a:p>
            <a:fld id="{339AC126-3EC3-4880-8227-795EC1A4DCCC}" type="slidenum">
              <a:rPr lang="en-US" smtClean="0"/>
              <a:t>13</a:t>
            </a:fld>
            <a:endParaRPr lang="en-US" dirty="0"/>
          </a:p>
        </p:txBody>
      </p:sp>
    </p:spTree>
    <p:extLst>
      <p:ext uri="{BB962C8B-B14F-4D97-AF65-F5344CB8AC3E}">
        <p14:creationId xmlns:p14="http://schemas.microsoft.com/office/powerpoint/2010/main" val="9972146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14</a:t>
            </a:fld>
            <a:endParaRPr lang="en-US" dirty="0"/>
          </a:p>
        </p:txBody>
      </p:sp>
    </p:spTree>
    <p:extLst>
      <p:ext uri="{BB962C8B-B14F-4D97-AF65-F5344CB8AC3E}">
        <p14:creationId xmlns:p14="http://schemas.microsoft.com/office/powerpoint/2010/main" val="2445230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Importance of communication</a:t>
            </a:r>
          </a:p>
          <a:p>
            <a:pPr marL="171450" indent="-171450">
              <a:buFont typeface="Arial" panose="020B0604020202020204" pitchFamily="34" charset="0"/>
              <a:buChar char="•"/>
            </a:pPr>
            <a:r>
              <a:rPr lang="en-US" dirty="0"/>
              <a:t>Documentation of care</a:t>
            </a:r>
          </a:p>
          <a:p>
            <a:pPr marL="171450" indent="-171450">
              <a:buFont typeface="Arial" panose="020B0604020202020204" pitchFamily="34" charset="0"/>
              <a:buChar char="•"/>
            </a:pPr>
            <a:r>
              <a:rPr lang="en-US" dirty="0"/>
              <a:t>Professional expectations: promptness, dress, hygiene, scent free</a:t>
            </a:r>
          </a:p>
          <a:p>
            <a:pPr marL="171450" indent="-171450">
              <a:buFont typeface="Arial" panose="020B0604020202020204" pitchFamily="34" charset="0"/>
              <a:buChar char="•"/>
            </a:pPr>
            <a:r>
              <a:rPr lang="en-US" dirty="0"/>
              <a:t>Proper identification</a:t>
            </a:r>
          </a:p>
        </p:txBody>
      </p:sp>
      <p:sp>
        <p:nvSpPr>
          <p:cNvPr id="4" name="Slide Number Placeholder 3"/>
          <p:cNvSpPr>
            <a:spLocks noGrp="1"/>
          </p:cNvSpPr>
          <p:nvPr>
            <p:ph type="sldNum" sz="quarter" idx="10"/>
          </p:nvPr>
        </p:nvSpPr>
        <p:spPr/>
        <p:txBody>
          <a:bodyPr/>
          <a:lstStyle/>
          <a:p>
            <a:fld id="{F524BDA3-FDBC-4D2B-AE79-3E5661FB2F6A}" type="slidenum">
              <a:rPr lang="en-US" smtClean="0"/>
              <a:t>15</a:t>
            </a:fld>
            <a:endParaRPr lang="en-US" dirty="0"/>
          </a:p>
        </p:txBody>
      </p:sp>
    </p:spTree>
    <p:extLst>
      <p:ext uri="{BB962C8B-B14F-4D97-AF65-F5344CB8AC3E}">
        <p14:creationId xmlns:p14="http://schemas.microsoft.com/office/powerpoint/2010/main" val="10906248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Address difference between delegation and assignment</a:t>
            </a:r>
            <a:br>
              <a:rPr lang="en-US" sz="1200" i="1" kern="1200" dirty="0">
                <a:solidFill>
                  <a:schemeClr val="tx1"/>
                </a:solidFill>
                <a:effectLst/>
                <a:latin typeface="+mn-lt"/>
                <a:ea typeface="+mn-ea"/>
                <a:cs typeface="+mn-cs"/>
              </a:rPr>
            </a:br>
            <a:endParaRPr lang="en-US" sz="1200" i="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Nurse practice act describes</a:t>
            </a:r>
            <a:r>
              <a:rPr lang="en-US" sz="1200" i="1" kern="1200" baseline="0" dirty="0">
                <a:solidFill>
                  <a:schemeClr val="tx1"/>
                </a:solidFill>
                <a:effectLst/>
                <a:latin typeface="+mn-lt"/>
                <a:ea typeface="+mn-ea"/>
                <a:cs typeface="+mn-cs"/>
              </a:rPr>
              <a:t> what can and cannot be delegated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baseline="0" dirty="0">
                <a:solidFill>
                  <a:schemeClr val="tx1"/>
                </a:solidFill>
                <a:effectLst/>
                <a:latin typeface="+mn-lt"/>
                <a:ea typeface="+mn-ea"/>
                <a:cs typeface="+mn-cs"/>
              </a:rPr>
              <a:t>Cannot accept delegation of a nursing task from a non licensed person (principal, teacher, etc.</a:t>
            </a:r>
            <a:endParaRPr lang="en-US" sz="1200" kern="1200" dirty="0">
              <a:solidFill>
                <a:schemeClr val="tx1"/>
              </a:solidFill>
              <a:effectLst/>
              <a:latin typeface="+mn-lt"/>
              <a:ea typeface="+mn-ea"/>
              <a:cs typeface="+mn-cs"/>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Document student response, refusal, absence, lack of supplies etc.…</a:t>
            </a:r>
          </a:p>
          <a:p>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16</a:t>
            </a:fld>
            <a:endParaRPr lang="en-US" dirty="0"/>
          </a:p>
        </p:txBody>
      </p:sp>
    </p:spTree>
    <p:extLst>
      <p:ext uri="{BB962C8B-B14F-4D97-AF65-F5344CB8AC3E}">
        <p14:creationId xmlns:p14="http://schemas.microsoft.com/office/powerpoint/2010/main" val="40079831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17</a:t>
            </a:fld>
            <a:endParaRPr lang="en-US" dirty="0"/>
          </a:p>
        </p:txBody>
      </p:sp>
    </p:spTree>
    <p:extLst>
      <p:ext uri="{BB962C8B-B14F-4D97-AF65-F5344CB8AC3E}">
        <p14:creationId xmlns:p14="http://schemas.microsoft.com/office/powerpoint/2010/main" val="38469363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18</a:t>
            </a:fld>
            <a:endParaRPr lang="en-US" dirty="0"/>
          </a:p>
        </p:txBody>
      </p:sp>
    </p:spTree>
    <p:extLst>
      <p:ext uri="{BB962C8B-B14F-4D97-AF65-F5344CB8AC3E}">
        <p14:creationId xmlns:p14="http://schemas.microsoft.com/office/powerpoint/2010/main" val="41459172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JD</a:t>
            </a:r>
            <a:r>
              <a:rPr lang="en-US" baseline="0" dirty="0"/>
              <a:t> – Know your duties and responsibilities</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a:t>
            </a:r>
            <a:r>
              <a:rPr lang="en-US" i="1" u="sng" dirty="0"/>
              <a:t>How to Respond: Injury and Illness at School </a:t>
            </a:r>
            <a:r>
              <a:rPr lang="en-US" dirty="0">
                <a:solidFill>
                  <a:srgbClr val="FFC000"/>
                </a:solidFill>
              </a:rPr>
              <a:t>(DOH 2016)</a:t>
            </a:r>
          </a:p>
          <a:p>
            <a:endParaRPr lang="en-US" baseline="0" dirty="0"/>
          </a:p>
          <a:p>
            <a:r>
              <a:rPr lang="en-US" baseline="0" dirty="0"/>
              <a:t>Infectious disease control guide</a:t>
            </a:r>
          </a:p>
          <a:p>
            <a:endParaRPr lang="en-US" baseline="0" dirty="0"/>
          </a:p>
          <a:p>
            <a:r>
              <a:rPr lang="en-US" dirty="0"/>
              <a:t>Incident reports</a:t>
            </a:r>
          </a:p>
          <a:p>
            <a:pPr lvl="0"/>
            <a:r>
              <a:rPr lang="en-US" dirty="0"/>
              <a:t>Identify Emergencies</a:t>
            </a:r>
          </a:p>
          <a:p>
            <a:pPr lvl="0"/>
            <a:r>
              <a:rPr lang="en-US" dirty="0"/>
              <a:t>Calling 911: when and how</a:t>
            </a:r>
          </a:p>
          <a:p>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19</a:t>
            </a:fld>
            <a:endParaRPr lang="en-US" dirty="0"/>
          </a:p>
        </p:txBody>
      </p:sp>
    </p:spTree>
    <p:extLst>
      <p:ext uri="{BB962C8B-B14F-4D97-AF65-F5344CB8AC3E}">
        <p14:creationId xmlns:p14="http://schemas.microsoft.com/office/powerpoint/2010/main" val="2572960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24BDA3-FDBC-4D2B-AE79-3E5661FB2F6A}" type="slidenum">
              <a:rPr lang="en-US" smtClean="0"/>
              <a:t>2</a:t>
            </a:fld>
            <a:endParaRPr lang="en-US" dirty="0"/>
          </a:p>
        </p:txBody>
      </p:sp>
    </p:spTree>
    <p:extLst>
      <p:ext uri="{BB962C8B-B14F-4D97-AF65-F5344CB8AC3E}">
        <p14:creationId xmlns:p14="http://schemas.microsoft.com/office/powerpoint/2010/main" val="1573797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 first aid training</a:t>
            </a:r>
          </a:p>
        </p:txBody>
      </p:sp>
      <p:sp>
        <p:nvSpPr>
          <p:cNvPr id="4" name="Slide Number Placeholder 3"/>
          <p:cNvSpPr>
            <a:spLocks noGrp="1"/>
          </p:cNvSpPr>
          <p:nvPr>
            <p:ph type="sldNum" sz="quarter" idx="10"/>
          </p:nvPr>
        </p:nvSpPr>
        <p:spPr/>
        <p:txBody>
          <a:bodyPr/>
          <a:lstStyle/>
          <a:p>
            <a:fld id="{339AC126-3EC3-4880-8227-795EC1A4DCCC}" type="slidenum">
              <a:rPr lang="en-US" smtClean="0"/>
              <a:t>20</a:t>
            </a:fld>
            <a:endParaRPr lang="en-US" dirty="0"/>
          </a:p>
        </p:txBody>
      </p:sp>
    </p:spTree>
    <p:extLst>
      <p:ext uri="{BB962C8B-B14F-4D97-AF65-F5344CB8AC3E}">
        <p14:creationId xmlns:p14="http://schemas.microsoft.com/office/powerpoint/2010/main" val="1358207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Taking</a:t>
            </a:r>
            <a:r>
              <a:rPr lang="en-US" baseline="0" dirty="0"/>
              <a:t> audience through the health room visit chronologically, step by step</a:t>
            </a:r>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21</a:t>
            </a:fld>
            <a:endParaRPr lang="en-US" dirty="0"/>
          </a:p>
        </p:txBody>
      </p:sp>
    </p:spTree>
    <p:extLst>
      <p:ext uri="{BB962C8B-B14F-4D97-AF65-F5344CB8AC3E}">
        <p14:creationId xmlns:p14="http://schemas.microsoft.com/office/powerpoint/2010/main" val="28578937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22</a:t>
            </a:fld>
            <a:endParaRPr lang="en-US" dirty="0"/>
          </a:p>
        </p:txBody>
      </p:sp>
    </p:spTree>
    <p:extLst>
      <p:ext uri="{BB962C8B-B14F-4D97-AF65-F5344CB8AC3E}">
        <p14:creationId xmlns:p14="http://schemas.microsoft.com/office/powerpoint/2010/main" val="28134233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23</a:t>
            </a:fld>
            <a:endParaRPr lang="en-US" dirty="0"/>
          </a:p>
        </p:txBody>
      </p:sp>
    </p:spTree>
    <p:extLst>
      <p:ext uri="{BB962C8B-B14F-4D97-AF65-F5344CB8AC3E}">
        <p14:creationId xmlns:p14="http://schemas.microsoft.com/office/powerpoint/2010/main" val="20830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Bubbles</a:t>
            </a:r>
          </a:p>
          <a:p>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24</a:t>
            </a:fld>
            <a:endParaRPr lang="en-US" dirty="0"/>
          </a:p>
        </p:txBody>
      </p:sp>
    </p:spTree>
    <p:extLst>
      <p:ext uri="{BB962C8B-B14F-4D97-AF65-F5344CB8AC3E}">
        <p14:creationId xmlns:p14="http://schemas.microsoft.com/office/powerpoint/2010/main" val="5787834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 - Sexual/reproductive health – Behavioral</a:t>
            </a:r>
            <a:r>
              <a:rPr lang="en-US" baseline="0" dirty="0"/>
              <a:t> Health</a:t>
            </a:r>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25</a:t>
            </a:fld>
            <a:endParaRPr lang="en-US" dirty="0"/>
          </a:p>
        </p:txBody>
      </p:sp>
    </p:spTree>
    <p:extLst>
      <p:ext uri="{BB962C8B-B14F-4D97-AF65-F5344CB8AC3E}">
        <p14:creationId xmlns:p14="http://schemas.microsoft.com/office/powerpoint/2010/main" val="9624643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Clarify laws regarding access to behavioral health services - 13 years or older</a:t>
            </a:r>
          </a:p>
          <a:p>
            <a:endParaRPr lang="en-US" dirty="0"/>
          </a:p>
          <a:p>
            <a:r>
              <a:rPr lang="en-US" dirty="0"/>
              <a:t>Trauma impacts</a:t>
            </a:r>
            <a:r>
              <a:rPr lang="en-US" baseline="0" dirty="0"/>
              <a:t> behavior learning and health</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26</a:t>
            </a:fld>
            <a:endParaRPr lang="en-US" dirty="0"/>
          </a:p>
        </p:txBody>
      </p:sp>
    </p:spTree>
    <p:extLst>
      <p:ext uri="{BB962C8B-B14F-4D97-AF65-F5344CB8AC3E}">
        <p14:creationId xmlns:p14="http://schemas.microsoft.com/office/powerpoint/2010/main" val="27262104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may be</a:t>
            </a:r>
            <a:r>
              <a:rPr lang="en-US" baseline="0" dirty="0"/>
              <a:t> protocols, procedures, or policies.</a:t>
            </a:r>
          </a:p>
          <a:p>
            <a:endParaRPr lang="en-US" baseline="0" dirty="0"/>
          </a:p>
          <a:p>
            <a:r>
              <a:rPr lang="en-US" baseline="0" dirty="0"/>
              <a:t>Know when and who to call for help</a:t>
            </a:r>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27</a:t>
            </a:fld>
            <a:endParaRPr lang="en-US" dirty="0"/>
          </a:p>
        </p:txBody>
      </p:sp>
    </p:spTree>
    <p:extLst>
      <p:ext uri="{BB962C8B-B14F-4D97-AF65-F5344CB8AC3E}">
        <p14:creationId xmlns:p14="http://schemas.microsoft.com/office/powerpoint/2010/main" val="20423324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Soap</a:t>
            </a:r>
            <a:r>
              <a:rPr lang="en-US" baseline="0" dirty="0"/>
              <a:t> and water</a:t>
            </a:r>
          </a:p>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339AC126-3EC3-4880-8227-795EC1A4DCCC}" type="slidenum">
              <a:rPr lang="en-US" smtClean="0"/>
              <a:t>28</a:t>
            </a:fld>
            <a:endParaRPr lang="en-US" dirty="0"/>
          </a:p>
        </p:txBody>
      </p:sp>
    </p:spTree>
    <p:extLst>
      <p:ext uri="{BB962C8B-B14F-4D97-AF65-F5344CB8AC3E}">
        <p14:creationId xmlns:p14="http://schemas.microsoft.com/office/powerpoint/2010/main" val="2038182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29</a:t>
            </a:fld>
            <a:endParaRPr lang="en-US" dirty="0"/>
          </a:p>
        </p:txBody>
      </p:sp>
    </p:spTree>
    <p:extLst>
      <p:ext uri="{BB962C8B-B14F-4D97-AF65-F5344CB8AC3E}">
        <p14:creationId xmlns:p14="http://schemas.microsoft.com/office/powerpoint/2010/main" val="1029411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Revised Code of Washington (RCW)</a:t>
            </a:r>
          </a:p>
          <a:p>
            <a:pPr marL="171450" indent="-171450">
              <a:buFont typeface="Arial" panose="020B0604020202020204" pitchFamily="34" charset="0"/>
              <a:buChar char="•"/>
            </a:pPr>
            <a:r>
              <a:rPr lang="en-US" dirty="0"/>
              <a:t>Made by WA legislature</a:t>
            </a:r>
          </a:p>
          <a:p>
            <a:pPr marL="171450" indent="-171450">
              <a:buFont typeface="Arial" panose="020B0604020202020204" pitchFamily="34" charset="0"/>
              <a:buChar char="•"/>
            </a:pPr>
            <a:r>
              <a:rPr lang="en-US" dirty="0"/>
              <a:t>May be referred to as statues</a:t>
            </a:r>
          </a:p>
          <a:p>
            <a:pPr marL="171450" indent="-171450">
              <a:buFont typeface="Arial" panose="020B0604020202020204" pitchFamily="34" charset="0"/>
              <a:buChar char="•"/>
            </a:pPr>
            <a:endParaRPr lang="en-US" dirty="0"/>
          </a:p>
          <a:p>
            <a:r>
              <a:rPr lang="en-US" dirty="0"/>
              <a:t>Washington Administrative Codes (WAC)</a:t>
            </a:r>
          </a:p>
          <a:p>
            <a:pPr marL="171450" indent="-171450">
              <a:buFont typeface="Arial" panose="020B0604020202020204" pitchFamily="34" charset="0"/>
              <a:buChar char="•"/>
            </a:pPr>
            <a:r>
              <a:rPr lang="en-US" dirty="0"/>
              <a:t>Describe how to implement RCWs by state agencies</a:t>
            </a:r>
          </a:p>
          <a:p>
            <a:pPr marL="171450" indent="-171450">
              <a:buFont typeface="Arial" panose="020B0604020202020204" pitchFamily="34" charset="0"/>
              <a:buChar char="•"/>
            </a:pPr>
            <a:r>
              <a:rPr lang="en-US" dirty="0"/>
              <a:t>Sometimes referred to as “regulations”</a:t>
            </a:r>
          </a:p>
        </p:txBody>
      </p:sp>
      <p:sp>
        <p:nvSpPr>
          <p:cNvPr id="4" name="Slide Number Placeholder 3"/>
          <p:cNvSpPr>
            <a:spLocks noGrp="1"/>
          </p:cNvSpPr>
          <p:nvPr>
            <p:ph type="sldNum" sz="quarter" idx="10"/>
          </p:nvPr>
        </p:nvSpPr>
        <p:spPr/>
        <p:txBody>
          <a:bodyPr/>
          <a:lstStyle/>
          <a:p>
            <a:fld id="{F524BDA3-FDBC-4D2B-AE79-3E5661FB2F6A}" type="slidenum">
              <a:rPr lang="en-US" smtClean="0"/>
              <a:t>3</a:t>
            </a:fld>
            <a:endParaRPr lang="en-US" dirty="0"/>
          </a:p>
        </p:txBody>
      </p:sp>
    </p:spTree>
    <p:extLst>
      <p:ext uri="{BB962C8B-B14F-4D97-AF65-F5344CB8AC3E}">
        <p14:creationId xmlns:p14="http://schemas.microsoft.com/office/powerpoint/2010/main" val="1474809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Legal documents: binding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Report to the school nurse when implementing when indicated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30</a:t>
            </a:fld>
            <a:endParaRPr lang="en-US" dirty="0"/>
          </a:p>
        </p:txBody>
      </p:sp>
    </p:spTree>
    <p:extLst>
      <p:ext uri="{BB962C8B-B14F-4D97-AF65-F5344CB8AC3E}">
        <p14:creationId xmlns:p14="http://schemas.microsoft.com/office/powerpoint/2010/main" val="15457066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31</a:t>
            </a:fld>
            <a:endParaRPr lang="en-US" dirty="0"/>
          </a:p>
        </p:txBody>
      </p:sp>
    </p:spTree>
    <p:extLst>
      <p:ext uri="{BB962C8B-B14F-4D97-AF65-F5344CB8AC3E}">
        <p14:creationId xmlns:p14="http://schemas.microsoft.com/office/powerpoint/2010/main" val="94639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32</a:t>
            </a:fld>
            <a:endParaRPr lang="en-US" dirty="0"/>
          </a:p>
        </p:txBody>
      </p:sp>
    </p:spTree>
    <p:extLst>
      <p:ext uri="{BB962C8B-B14F-4D97-AF65-F5344CB8AC3E}">
        <p14:creationId xmlns:p14="http://schemas.microsoft.com/office/powerpoint/2010/main" val="307285049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33</a:t>
            </a:fld>
            <a:endParaRPr lang="en-US" dirty="0"/>
          </a:p>
        </p:txBody>
      </p:sp>
    </p:spTree>
    <p:extLst>
      <p:ext uri="{BB962C8B-B14F-4D97-AF65-F5344CB8AC3E}">
        <p14:creationId xmlns:p14="http://schemas.microsoft.com/office/powerpoint/2010/main" val="1837918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34</a:t>
            </a:fld>
            <a:endParaRPr lang="en-US" dirty="0"/>
          </a:p>
        </p:txBody>
      </p:sp>
    </p:spTree>
    <p:extLst>
      <p:ext uri="{BB962C8B-B14F-4D97-AF65-F5344CB8AC3E}">
        <p14:creationId xmlns:p14="http://schemas.microsoft.com/office/powerpoint/2010/main" val="39822625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35</a:t>
            </a:fld>
            <a:endParaRPr lang="en-US" dirty="0"/>
          </a:p>
        </p:txBody>
      </p:sp>
    </p:spTree>
    <p:extLst>
      <p:ext uri="{BB962C8B-B14F-4D97-AF65-F5344CB8AC3E}">
        <p14:creationId xmlns:p14="http://schemas.microsoft.com/office/powerpoint/2010/main" val="12895733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Actual medication training will be done as pat of RN supervision, not covered here.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See also field trips</a:t>
            </a:r>
          </a:p>
          <a:p>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36</a:t>
            </a:fld>
            <a:endParaRPr lang="en-US" dirty="0"/>
          </a:p>
        </p:txBody>
      </p:sp>
    </p:spTree>
    <p:extLst>
      <p:ext uri="{BB962C8B-B14F-4D97-AF65-F5344CB8AC3E}">
        <p14:creationId xmlns:p14="http://schemas.microsoft.com/office/powerpoint/2010/main" val="17418628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Refer to training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See also field trips</a:t>
            </a:r>
          </a:p>
          <a:p>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37</a:t>
            </a:fld>
            <a:endParaRPr lang="en-US" dirty="0"/>
          </a:p>
        </p:txBody>
      </p:sp>
    </p:spTree>
    <p:extLst>
      <p:ext uri="{BB962C8B-B14F-4D97-AF65-F5344CB8AC3E}">
        <p14:creationId xmlns:p14="http://schemas.microsoft.com/office/powerpoint/2010/main" val="25956648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Refer to Infectious Disease Control Guide for School Staff, OSPI 2014 </a:t>
            </a:r>
            <a:r>
              <a:rPr lang="en-US" sz="1200" u="sng" kern="1200" dirty="0">
                <a:solidFill>
                  <a:schemeClr val="tx1"/>
                </a:solidFill>
                <a:effectLst/>
                <a:latin typeface="+mn-lt"/>
                <a:ea typeface="+mn-ea"/>
                <a:cs typeface="+mn-cs"/>
                <a:hlinkClick r:id="rId3"/>
              </a:rPr>
              <a:t>http://www.k12.wa.us/HealthServices/pubdocs/InfectiousDiseaseControlGuide.pdf</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38</a:t>
            </a:fld>
            <a:endParaRPr lang="en-US" dirty="0"/>
          </a:p>
        </p:txBody>
      </p:sp>
    </p:spTree>
    <p:extLst>
      <p:ext uri="{BB962C8B-B14F-4D97-AF65-F5344CB8AC3E}">
        <p14:creationId xmlns:p14="http://schemas.microsoft.com/office/powerpoint/2010/main" val="15193774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39</a:t>
            </a:fld>
            <a:endParaRPr lang="en-US" dirty="0"/>
          </a:p>
        </p:txBody>
      </p:sp>
    </p:spTree>
    <p:extLst>
      <p:ext uri="{BB962C8B-B14F-4D97-AF65-F5344CB8AC3E}">
        <p14:creationId xmlns:p14="http://schemas.microsoft.com/office/powerpoint/2010/main" val="3616251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sentence</a:t>
            </a:r>
            <a:r>
              <a:rPr lang="en-US" baseline="0" dirty="0"/>
              <a:t> explanation of each</a:t>
            </a:r>
          </a:p>
          <a:p>
            <a:endParaRPr lang="en-US" baseline="0" dirty="0"/>
          </a:p>
          <a:p>
            <a:r>
              <a:rPr lang="en-US" baseline="0" dirty="0"/>
              <a:t>FERPA – protects the privacy of student education records – Parents or eligible students have a right to inspect - - -</a:t>
            </a:r>
          </a:p>
          <a:p>
            <a:endParaRPr lang="en-US" baseline="0" dirty="0"/>
          </a:p>
          <a:p>
            <a:r>
              <a:rPr lang="en-US" baseline="0" dirty="0"/>
              <a:t>HIPAA – applies to HIPAA covered entities only (Health Care Industry)</a:t>
            </a:r>
          </a:p>
          <a:p>
            <a:endParaRPr lang="en-US" baseline="0" dirty="0"/>
          </a:p>
          <a:p>
            <a:r>
              <a:rPr lang="en-US" baseline="0" dirty="0"/>
              <a:t>504 – prohibits discrimination against students with disabilities </a:t>
            </a:r>
          </a:p>
          <a:p>
            <a:endParaRPr lang="en-US" baseline="0" dirty="0"/>
          </a:p>
          <a:p>
            <a:r>
              <a:rPr lang="en-US" baseline="0" dirty="0"/>
              <a:t>IDEA – Special Education – ensures the right to a free appropriate public education (FAPE)</a:t>
            </a:r>
          </a:p>
          <a:p>
            <a:endParaRPr lang="en-US" baseline="0" dirty="0"/>
          </a:p>
          <a:p>
            <a:r>
              <a:rPr lang="en-US" baseline="0" dirty="0"/>
              <a:t>McKinney-Vento – ensures immediate enrollment and education stability for homeless students</a:t>
            </a:r>
          </a:p>
          <a:p>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4</a:t>
            </a:fld>
            <a:endParaRPr lang="en-US" dirty="0"/>
          </a:p>
        </p:txBody>
      </p:sp>
    </p:spTree>
    <p:extLst>
      <p:ext uri="{BB962C8B-B14F-4D97-AF65-F5344CB8AC3E}">
        <p14:creationId xmlns:p14="http://schemas.microsoft.com/office/powerpoint/2010/main" val="41282526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Who to contact within the school, what systems are in place</a:t>
            </a:r>
          </a:p>
        </p:txBody>
      </p:sp>
      <p:sp>
        <p:nvSpPr>
          <p:cNvPr id="4" name="Slide Number Placeholder 3"/>
          <p:cNvSpPr>
            <a:spLocks noGrp="1"/>
          </p:cNvSpPr>
          <p:nvPr>
            <p:ph type="sldNum" sz="quarter" idx="10"/>
          </p:nvPr>
        </p:nvSpPr>
        <p:spPr/>
        <p:txBody>
          <a:bodyPr/>
          <a:lstStyle/>
          <a:p>
            <a:fld id="{339AC126-3EC3-4880-8227-795EC1A4DCCC}" type="slidenum">
              <a:rPr lang="en-US" smtClean="0"/>
              <a:t>40</a:t>
            </a:fld>
            <a:endParaRPr lang="en-US" dirty="0"/>
          </a:p>
        </p:txBody>
      </p:sp>
    </p:spTree>
    <p:extLst>
      <p:ext uri="{BB962C8B-B14F-4D97-AF65-F5344CB8AC3E}">
        <p14:creationId xmlns:p14="http://schemas.microsoft.com/office/powerpoint/2010/main" val="152983584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 school employee is a mandated reporter</a:t>
            </a:r>
            <a:r>
              <a:rPr lang="en-US" baseline="0" dirty="0"/>
              <a:t> – know your schools specific protocol - </a:t>
            </a:r>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41</a:t>
            </a:fld>
            <a:endParaRPr lang="en-US" dirty="0"/>
          </a:p>
        </p:txBody>
      </p:sp>
    </p:spTree>
    <p:extLst>
      <p:ext uri="{BB962C8B-B14F-4D97-AF65-F5344CB8AC3E}">
        <p14:creationId xmlns:p14="http://schemas.microsoft.com/office/powerpoint/2010/main" val="35846029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42</a:t>
            </a:fld>
            <a:endParaRPr lang="en-US" dirty="0"/>
          </a:p>
        </p:txBody>
      </p:sp>
    </p:spTree>
    <p:extLst>
      <p:ext uri="{BB962C8B-B14F-4D97-AF65-F5344CB8AC3E}">
        <p14:creationId xmlns:p14="http://schemas.microsoft.com/office/powerpoint/2010/main" val="339910357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43</a:t>
            </a:fld>
            <a:endParaRPr lang="en-US" dirty="0"/>
          </a:p>
        </p:txBody>
      </p:sp>
    </p:spTree>
    <p:extLst>
      <p:ext uri="{BB962C8B-B14F-4D97-AF65-F5344CB8AC3E}">
        <p14:creationId xmlns:p14="http://schemas.microsoft.com/office/powerpoint/2010/main" val="413291383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44</a:t>
            </a:fld>
            <a:endParaRPr lang="en-US" dirty="0"/>
          </a:p>
        </p:txBody>
      </p:sp>
    </p:spTree>
    <p:extLst>
      <p:ext uri="{BB962C8B-B14F-4D97-AF65-F5344CB8AC3E}">
        <p14:creationId xmlns:p14="http://schemas.microsoft.com/office/powerpoint/2010/main" val="301197290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45</a:t>
            </a:fld>
            <a:endParaRPr lang="en-US" dirty="0"/>
          </a:p>
        </p:txBody>
      </p:sp>
    </p:spTree>
    <p:extLst>
      <p:ext uri="{BB962C8B-B14F-4D97-AF65-F5344CB8AC3E}">
        <p14:creationId xmlns:p14="http://schemas.microsoft.com/office/powerpoint/2010/main" val="153555234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46</a:t>
            </a:fld>
            <a:endParaRPr lang="en-US" dirty="0"/>
          </a:p>
        </p:txBody>
      </p:sp>
    </p:spTree>
    <p:extLst>
      <p:ext uri="{BB962C8B-B14F-4D97-AF65-F5344CB8AC3E}">
        <p14:creationId xmlns:p14="http://schemas.microsoft.com/office/powerpoint/2010/main" val="7513537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to lock and</a:t>
            </a:r>
            <a:r>
              <a:rPr lang="en-US" baseline="0" dirty="0"/>
              <a:t> what needs to be readily accessible</a:t>
            </a:r>
          </a:p>
          <a:p>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47</a:t>
            </a:fld>
            <a:endParaRPr lang="en-US" dirty="0"/>
          </a:p>
        </p:txBody>
      </p:sp>
    </p:spTree>
    <p:extLst>
      <p:ext uri="{BB962C8B-B14F-4D97-AF65-F5344CB8AC3E}">
        <p14:creationId xmlns:p14="http://schemas.microsoft.com/office/powerpoint/2010/main" val="357523905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48</a:t>
            </a:fld>
            <a:endParaRPr lang="en-US" dirty="0"/>
          </a:p>
        </p:txBody>
      </p:sp>
    </p:spTree>
    <p:extLst>
      <p:ext uri="{BB962C8B-B14F-4D97-AF65-F5344CB8AC3E}">
        <p14:creationId xmlns:p14="http://schemas.microsoft.com/office/powerpoint/2010/main" val="291167486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Have 3 days worth of supplies and medications</a:t>
            </a:r>
          </a:p>
          <a:p>
            <a:endParaRPr lang="en-US" baseline="0" dirty="0"/>
          </a:p>
          <a:p>
            <a:r>
              <a:rPr lang="en-US" baseline="0" dirty="0"/>
              <a:t>Know your building specific Emergency Operations Plan (previously called disaster plan)</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49</a:t>
            </a:fld>
            <a:endParaRPr lang="en-US" dirty="0"/>
          </a:p>
        </p:txBody>
      </p:sp>
    </p:spTree>
    <p:extLst>
      <p:ext uri="{BB962C8B-B14F-4D97-AF65-F5344CB8AC3E}">
        <p14:creationId xmlns:p14="http://schemas.microsoft.com/office/powerpoint/2010/main" val="2490349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Ensure that health services are consistent with District policy and procedure</a:t>
            </a:r>
          </a:p>
          <a:p>
            <a:r>
              <a:rPr lang="en-US" dirty="0"/>
              <a:t>Review key policies</a:t>
            </a:r>
          </a:p>
        </p:txBody>
      </p:sp>
      <p:sp>
        <p:nvSpPr>
          <p:cNvPr id="4" name="Slide Number Placeholder 3"/>
          <p:cNvSpPr>
            <a:spLocks noGrp="1"/>
          </p:cNvSpPr>
          <p:nvPr>
            <p:ph type="sldNum" sz="quarter" idx="10"/>
          </p:nvPr>
        </p:nvSpPr>
        <p:spPr/>
        <p:txBody>
          <a:bodyPr/>
          <a:lstStyle/>
          <a:p>
            <a:fld id="{F524BDA3-FDBC-4D2B-AE79-3E5661FB2F6A}" type="slidenum">
              <a:rPr lang="en-US" smtClean="0"/>
              <a:t>5</a:t>
            </a:fld>
            <a:endParaRPr lang="en-US" dirty="0"/>
          </a:p>
        </p:txBody>
      </p:sp>
    </p:spTree>
    <p:extLst>
      <p:ext uri="{BB962C8B-B14F-4D97-AF65-F5344CB8AC3E}">
        <p14:creationId xmlns:p14="http://schemas.microsoft.com/office/powerpoint/2010/main" val="315872652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Title Slide might be needed  </a:t>
            </a:r>
          </a:p>
          <a:p>
            <a:endParaRPr lang="en-US" dirty="0"/>
          </a:p>
          <a:p>
            <a:r>
              <a:rPr lang="en-US" dirty="0"/>
              <a:t>Health records</a:t>
            </a:r>
          </a:p>
        </p:txBody>
      </p:sp>
      <p:sp>
        <p:nvSpPr>
          <p:cNvPr id="4" name="Slide Number Placeholder 3"/>
          <p:cNvSpPr>
            <a:spLocks noGrp="1"/>
          </p:cNvSpPr>
          <p:nvPr>
            <p:ph type="sldNum" sz="quarter" idx="10"/>
          </p:nvPr>
        </p:nvSpPr>
        <p:spPr/>
        <p:txBody>
          <a:bodyPr/>
          <a:lstStyle/>
          <a:p>
            <a:fld id="{339AC126-3EC3-4880-8227-795EC1A4DCCC}" type="slidenum">
              <a:rPr lang="en-US" smtClean="0"/>
              <a:t>50</a:t>
            </a:fld>
            <a:endParaRPr lang="en-US" dirty="0"/>
          </a:p>
        </p:txBody>
      </p:sp>
    </p:spTree>
    <p:extLst>
      <p:ext uri="{BB962C8B-B14F-4D97-AF65-F5344CB8AC3E}">
        <p14:creationId xmlns:p14="http://schemas.microsoft.com/office/powerpoint/2010/main" val="224151606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Guidelines for Handling Health Care Information in School Records (2001) Add link</a:t>
            </a:r>
          </a:p>
          <a:p>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51</a:t>
            </a:fld>
            <a:endParaRPr lang="en-US" dirty="0"/>
          </a:p>
        </p:txBody>
      </p:sp>
    </p:spTree>
    <p:extLst>
      <p:ext uri="{BB962C8B-B14F-4D97-AF65-F5344CB8AC3E}">
        <p14:creationId xmlns:p14="http://schemas.microsoft.com/office/powerpoint/2010/main" val="396161776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52</a:t>
            </a:fld>
            <a:endParaRPr lang="en-US" dirty="0"/>
          </a:p>
        </p:txBody>
      </p:sp>
    </p:spTree>
    <p:extLst>
      <p:ext uri="{BB962C8B-B14F-4D97-AF65-F5344CB8AC3E}">
        <p14:creationId xmlns:p14="http://schemas.microsoft.com/office/powerpoint/2010/main" val="202097490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Needs to be broken</a:t>
            </a:r>
          </a:p>
          <a:p>
            <a:endParaRPr lang="en-US" dirty="0"/>
          </a:p>
          <a:p>
            <a:pPr lvl="0"/>
            <a:r>
              <a:rPr lang="en-US" dirty="0"/>
              <a:t>Follow process for handling forms as directed by school nurse</a:t>
            </a:r>
          </a:p>
          <a:p>
            <a:pPr lvl="0"/>
            <a:r>
              <a:rPr lang="en-US" dirty="0"/>
              <a:t>Organize, maintain and secure student health records to ensure confidentiality</a:t>
            </a:r>
          </a:p>
          <a:p>
            <a:pPr lvl="1"/>
            <a:r>
              <a:rPr lang="en-US" sz="2400" dirty="0"/>
              <a:t>Maintain student health file</a:t>
            </a:r>
          </a:p>
          <a:p>
            <a:pPr lvl="0"/>
            <a:r>
              <a:rPr lang="en-US" dirty="0"/>
              <a:t>Collect and maintain hearing and vision screening results and follow-up documentation</a:t>
            </a:r>
          </a:p>
          <a:p>
            <a:pPr lvl="0"/>
            <a:r>
              <a:rPr lang="en-US" dirty="0"/>
              <a:t>As student transitions to a new school, forward individual student health records as directed by the school nurse</a:t>
            </a:r>
          </a:p>
          <a:p>
            <a:pPr lvl="0"/>
            <a:r>
              <a:rPr lang="en-US" dirty="0"/>
              <a:t>Archive student health records when student is no longer in district</a:t>
            </a:r>
          </a:p>
          <a:p>
            <a:pPr lvl="0"/>
            <a:r>
              <a:rPr lang="en-US" dirty="0"/>
              <a:t>Inventory and order common health forms and printed materials</a:t>
            </a:r>
          </a:p>
          <a:p>
            <a:pPr lvl="0"/>
            <a:r>
              <a:rPr lang="en-US" dirty="0"/>
              <a:t>Assist in disseminating written communication to families as directed</a:t>
            </a:r>
          </a:p>
          <a:p>
            <a:r>
              <a:rPr lang="en-US" dirty="0"/>
              <a:t> down</a:t>
            </a:r>
          </a:p>
        </p:txBody>
      </p:sp>
      <p:sp>
        <p:nvSpPr>
          <p:cNvPr id="4" name="Slide Number Placeholder 3"/>
          <p:cNvSpPr>
            <a:spLocks noGrp="1"/>
          </p:cNvSpPr>
          <p:nvPr>
            <p:ph type="sldNum" sz="quarter" idx="10"/>
          </p:nvPr>
        </p:nvSpPr>
        <p:spPr/>
        <p:txBody>
          <a:bodyPr/>
          <a:lstStyle/>
          <a:p>
            <a:fld id="{339AC126-3EC3-4880-8227-795EC1A4DCCC}" type="slidenum">
              <a:rPr lang="en-US" smtClean="0"/>
              <a:t>53</a:t>
            </a:fld>
            <a:endParaRPr lang="en-US" dirty="0"/>
          </a:p>
        </p:txBody>
      </p:sp>
    </p:spTree>
    <p:extLst>
      <p:ext uri="{BB962C8B-B14F-4D97-AF65-F5344CB8AC3E}">
        <p14:creationId xmlns:p14="http://schemas.microsoft.com/office/powerpoint/2010/main" val="46281510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 </a:t>
            </a:r>
            <a:r>
              <a:rPr lang="en-US" sz="1200" dirty="0"/>
              <a:t>Student Immunization (WSSDA # 3413)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             Infectious Disease (WSSDA # 3414)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Vaccines Required for School/Childcare Attendance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http://www.doh.wa.gov/CommunityandEnvironment/Schools/Immunization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http://www.doh.wa.gov/ForPublicHealthandHealthcareProviders/HealthcareProfessionsandFacilities/DataReportingandRetrieval/ImmunizationInformationSystem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54</a:t>
            </a:fld>
            <a:endParaRPr lang="en-US" dirty="0"/>
          </a:p>
        </p:txBody>
      </p:sp>
    </p:spTree>
    <p:extLst>
      <p:ext uri="{BB962C8B-B14F-4D97-AF65-F5344CB8AC3E}">
        <p14:creationId xmlns:p14="http://schemas.microsoft.com/office/powerpoint/2010/main" val="146188078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Compliance</a:t>
            </a:r>
          </a:p>
          <a:p>
            <a:pPr lvl="0"/>
            <a:r>
              <a:rPr lang="en-US" sz="1200" kern="1200" dirty="0">
                <a:solidFill>
                  <a:schemeClr val="tx1"/>
                </a:solidFill>
                <a:effectLst/>
                <a:latin typeface="+mn-lt"/>
                <a:ea typeface="+mn-ea"/>
                <a:cs typeface="+mn-cs"/>
              </a:rPr>
              <a:t>Review student immunization information (CIS, COE) for accuracy and compliance</a:t>
            </a:r>
          </a:p>
          <a:p>
            <a:pPr lvl="0"/>
            <a:r>
              <a:rPr lang="en-US" sz="1200" kern="1200" dirty="0">
                <a:solidFill>
                  <a:schemeClr val="tx1"/>
                </a:solidFill>
                <a:effectLst/>
                <a:latin typeface="+mn-lt"/>
                <a:ea typeface="+mn-ea"/>
                <a:cs typeface="+mn-cs"/>
              </a:rPr>
              <a:t>Transfer immunization information into electronic student data base</a:t>
            </a:r>
          </a:p>
          <a:p>
            <a:pPr lvl="0"/>
            <a:r>
              <a:rPr lang="en-US" sz="1200" kern="1200" dirty="0">
                <a:solidFill>
                  <a:schemeClr val="tx1"/>
                </a:solidFill>
                <a:effectLst/>
                <a:latin typeface="+mn-lt"/>
                <a:ea typeface="+mn-ea"/>
                <a:cs typeface="+mn-cs"/>
              </a:rPr>
              <a:t>As indicated, inform families of community immunization resources </a:t>
            </a:r>
          </a:p>
          <a:p>
            <a:pPr lvl="0"/>
            <a:r>
              <a:rPr lang="en-US" sz="1200" kern="1200" dirty="0">
                <a:solidFill>
                  <a:schemeClr val="tx1"/>
                </a:solidFill>
                <a:effectLst/>
                <a:latin typeface="+mn-lt"/>
                <a:ea typeface="+mn-ea"/>
                <a:cs typeface="+mn-cs"/>
              </a:rPr>
              <a:t>Provide ongoing monitoring of students’ immunization status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Reporting </a:t>
            </a:r>
          </a:p>
          <a:p>
            <a:pPr lvl="0"/>
            <a:r>
              <a:rPr lang="en-US" sz="1200" kern="1200" dirty="0">
                <a:solidFill>
                  <a:schemeClr val="tx1"/>
                </a:solidFill>
                <a:effectLst/>
                <a:latin typeface="+mn-lt"/>
                <a:ea typeface="+mn-ea"/>
                <a:cs typeface="+mn-cs"/>
              </a:rPr>
              <a:t>Assist with completion and submission of the annual Washington DOH Immunization Status Report for the school</a:t>
            </a:r>
          </a:p>
          <a:p>
            <a:pPr lvl="0"/>
            <a:r>
              <a:rPr lang="en-US" sz="1200" kern="1200" dirty="0">
                <a:solidFill>
                  <a:schemeClr val="tx1"/>
                </a:solidFill>
                <a:effectLst/>
                <a:latin typeface="+mn-lt"/>
                <a:ea typeface="+mn-ea"/>
                <a:cs typeface="+mn-cs"/>
              </a:rPr>
              <a:t>Notify school nurse of any student who is out of compliance with immunizations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Records Management</a:t>
            </a:r>
          </a:p>
          <a:p>
            <a:pPr lvl="0"/>
            <a:r>
              <a:rPr lang="en-US" sz="1200" kern="1200" dirty="0">
                <a:solidFill>
                  <a:schemeClr val="tx1"/>
                </a:solidFill>
                <a:effectLst/>
                <a:latin typeface="+mn-lt"/>
                <a:ea typeface="+mn-ea"/>
                <a:cs typeface="+mn-cs"/>
              </a:rPr>
              <a:t>Provide original CIS/COE document to graduating seniors and/or students leaving district</a:t>
            </a:r>
          </a:p>
          <a:p>
            <a:pPr lvl="0"/>
            <a:r>
              <a:rPr lang="en-US" sz="1200" kern="1200" dirty="0">
                <a:solidFill>
                  <a:schemeClr val="tx1"/>
                </a:solidFill>
                <a:effectLst/>
                <a:latin typeface="+mn-lt"/>
                <a:ea typeface="+mn-ea"/>
                <a:cs typeface="+mn-cs"/>
              </a:rPr>
              <a:t>Archive copies of CIS/COE with individual health records as students leave or graduate from district </a:t>
            </a:r>
          </a:p>
          <a:p>
            <a:pPr lvl="0"/>
            <a:r>
              <a:rPr lang="en-US" sz="1200" kern="1200" dirty="0">
                <a:solidFill>
                  <a:schemeClr val="tx1"/>
                </a:solidFill>
                <a:effectLst/>
                <a:latin typeface="+mn-lt"/>
                <a:ea typeface="+mn-ea"/>
                <a:cs typeface="+mn-cs"/>
              </a:rPr>
              <a:t>Maintain a current list or be able to print a list of students who are exempt or out of compliance under the direction of the School Nurse</a:t>
            </a:r>
          </a:p>
          <a:p>
            <a:pPr lvl="0"/>
            <a:r>
              <a:rPr lang="en-US" sz="1200" kern="1200" dirty="0">
                <a:solidFill>
                  <a:schemeClr val="tx1"/>
                </a:solidFill>
                <a:effectLst/>
                <a:latin typeface="+mn-lt"/>
                <a:ea typeface="+mn-ea"/>
                <a:cs typeface="+mn-cs"/>
              </a:rPr>
              <a:t>In the event of a communicable disease outbreak, identify and alert the School Nurse to students who may be at risk (immune-compromised or have personal, religious or medical exemptions)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Communication</a:t>
            </a:r>
          </a:p>
          <a:p>
            <a:pPr lvl="0"/>
            <a:r>
              <a:rPr lang="en-US" sz="1200" kern="1200" dirty="0">
                <a:solidFill>
                  <a:schemeClr val="tx1"/>
                </a:solidFill>
                <a:effectLst/>
                <a:latin typeface="+mn-lt"/>
                <a:ea typeface="+mn-ea"/>
                <a:cs typeface="+mn-cs"/>
              </a:rPr>
              <a:t>Assist school nurse with immunization compliance process (letters, phone calls etc.)</a:t>
            </a:r>
          </a:p>
          <a:p>
            <a:pPr lvl="0"/>
            <a:r>
              <a:rPr lang="en-US" sz="1200" kern="1200" dirty="0">
                <a:solidFill>
                  <a:schemeClr val="tx1"/>
                </a:solidFill>
                <a:effectLst/>
                <a:latin typeface="+mn-lt"/>
                <a:ea typeface="+mn-ea"/>
                <a:cs typeface="+mn-cs"/>
              </a:rPr>
              <a:t>Assist school nurse in compiling information to be included in an immunization exclusion packet</a:t>
            </a:r>
          </a:p>
          <a:p>
            <a:pPr lvl="0"/>
            <a:r>
              <a:rPr lang="en-US" sz="1200" kern="1200" dirty="0">
                <a:solidFill>
                  <a:schemeClr val="tx1"/>
                </a:solidFill>
                <a:effectLst/>
                <a:latin typeface="+mn-lt"/>
                <a:ea typeface="+mn-ea"/>
                <a:cs typeface="+mn-cs"/>
              </a:rPr>
              <a:t>As directed by the school nurse assist in notifying the parent/guardians of students whose immunizations are out of compliance </a:t>
            </a:r>
          </a:p>
          <a:p>
            <a:pPr lvl="0"/>
            <a:r>
              <a:rPr lang="en-US" sz="1200" kern="1200" dirty="0">
                <a:solidFill>
                  <a:schemeClr val="tx1"/>
                </a:solidFill>
                <a:effectLst/>
                <a:latin typeface="+mn-lt"/>
                <a:ea typeface="+mn-ea"/>
                <a:cs typeface="+mn-cs"/>
              </a:rPr>
              <a:t>Assist school nurse with distribution of meningococcal, HPV and graduating senior letters</a:t>
            </a:r>
          </a:p>
        </p:txBody>
      </p:sp>
      <p:sp>
        <p:nvSpPr>
          <p:cNvPr id="4" name="Slide Number Placeholder 3"/>
          <p:cNvSpPr>
            <a:spLocks noGrp="1"/>
          </p:cNvSpPr>
          <p:nvPr>
            <p:ph type="sldNum" sz="quarter" idx="10"/>
          </p:nvPr>
        </p:nvSpPr>
        <p:spPr/>
        <p:txBody>
          <a:bodyPr/>
          <a:lstStyle/>
          <a:p>
            <a:fld id="{339AC126-3EC3-4880-8227-795EC1A4DCCC}" type="slidenum">
              <a:rPr lang="en-US" smtClean="0"/>
              <a:t>55</a:t>
            </a:fld>
            <a:endParaRPr lang="en-US" dirty="0"/>
          </a:p>
        </p:txBody>
      </p:sp>
    </p:spTree>
    <p:extLst>
      <p:ext uri="{BB962C8B-B14F-4D97-AF65-F5344CB8AC3E}">
        <p14:creationId xmlns:p14="http://schemas.microsoft.com/office/powerpoint/2010/main" val="419801327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58</a:t>
            </a:fld>
            <a:endParaRPr lang="en-US" dirty="0"/>
          </a:p>
        </p:txBody>
      </p:sp>
    </p:spTree>
    <p:extLst>
      <p:ext uri="{BB962C8B-B14F-4D97-AF65-F5344CB8AC3E}">
        <p14:creationId xmlns:p14="http://schemas.microsoft.com/office/powerpoint/2010/main" val="380823983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 auditory re-screens must be completed within 6 weeks</a:t>
            </a:r>
          </a:p>
          <a:p>
            <a:pPr marL="0" indent="0">
              <a:buNone/>
            </a:pPr>
            <a:r>
              <a:rPr lang="en-US" dirty="0"/>
              <a:t>    </a:t>
            </a:r>
            <a:r>
              <a:rPr lang="en-US" sz="1200" dirty="0"/>
              <a:t>vision re-screens completed as soon as possible</a:t>
            </a:r>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60</a:t>
            </a:fld>
            <a:endParaRPr lang="en-US" dirty="0"/>
          </a:p>
        </p:txBody>
      </p:sp>
    </p:spTree>
    <p:extLst>
      <p:ext uri="{BB962C8B-B14F-4D97-AF65-F5344CB8AC3E}">
        <p14:creationId xmlns:p14="http://schemas.microsoft.com/office/powerpoint/2010/main" val="119535289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61</a:t>
            </a:fld>
            <a:endParaRPr lang="en-US" dirty="0"/>
          </a:p>
        </p:txBody>
      </p:sp>
    </p:spTree>
    <p:extLst>
      <p:ext uri="{BB962C8B-B14F-4D97-AF65-F5344CB8AC3E}">
        <p14:creationId xmlns:p14="http://schemas.microsoft.com/office/powerpoint/2010/main" val="187833994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OSPI</a:t>
            </a:r>
            <a:r>
              <a:rPr lang="en-US" i="1" baseline="0" dirty="0"/>
              <a:t> Graduation A </a:t>
            </a:r>
            <a:r>
              <a:rPr lang="en-US" i="1" baseline="0"/>
              <a:t>Team Effort page</a:t>
            </a:r>
            <a:endParaRPr lang="en-US" i="1" dirty="0"/>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http://www.k12.wa.us/GATE/default.aspx</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62</a:t>
            </a:fld>
            <a:endParaRPr lang="en-US" dirty="0"/>
          </a:p>
        </p:txBody>
      </p:sp>
    </p:spTree>
    <p:extLst>
      <p:ext uri="{BB962C8B-B14F-4D97-AF65-F5344CB8AC3E}">
        <p14:creationId xmlns:p14="http://schemas.microsoft.com/office/powerpoint/2010/main" val="2693823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6</a:t>
            </a:fld>
            <a:endParaRPr lang="en-US" dirty="0"/>
          </a:p>
        </p:txBody>
      </p:sp>
    </p:spTree>
    <p:extLst>
      <p:ext uri="{BB962C8B-B14F-4D97-AF65-F5344CB8AC3E}">
        <p14:creationId xmlns:p14="http://schemas.microsoft.com/office/powerpoint/2010/main" val="232596248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63</a:t>
            </a:fld>
            <a:endParaRPr lang="en-US" dirty="0"/>
          </a:p>
        </p:txBody>
      </p:sp>
    </p:spTree>
    <p:extLst>
      <p:ext uri="{BB962C8B-B14F-4D97-AF65-F5344CB8AC3E}">
        <p14:creationId xmlns:p14="http://schemas.microsoft.com/office/powerpoint/2010/main" val="308393688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64</a:t>
            </a:fld>
            <a:endParaRPr lang="en-US" dirty="0"/>
          </a:p>
        </p:txBody>
      </p:sp>
    </p:spTree>
    <p:extLst>
      <p:ext uri="{BB962C8B-B14F-4D97-AF65-F5344CB8AC3E}">
        <p14:creationId xmlns:p14="http://schemas.microsoft.com/office/powerpoint/2010/main" val="223516895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Health</a:t>
            </a:r>
            <a:r>
              <a:rPr lang="en-US" baseline="0" dirty="0"/>
              <a:t> information – share only as directed by nurse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339AC126-3EC3-4880-8227-795EC1A4DCCC}" type="slidenum">
              <a:rPr lang="en-US" smtClean="0"/>
              <a:t>65</a:t>
            </a:fld>
            <a:endParaRPr lang="en-US" dirty="0"/>
          </a:p>
        </p:txBody>
      </p:sp>
    </p:spTree>
    <p:extLst>
      <p:ext uri="{BB962C8B-B14F-4D97-AF65-F5344CB8AC3E}">
        <p14:creationId xmlns:p14="http://schemas.microsoft.com/office/powerpoint/2010/main" val="38072026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9AC126-3EC3-4880-8227-795EC1A4DCCC}" type="slidenum">
              <a:rPr lang="en-US" smtClean="0"/>
              <a:t>66</a:t>
            </a:fld>
            <a:endParaRPr lang="en-US" dirty="0"/>
          </a:p>
        </p:txBody>
      </p:sp>
    </p:spTree>
    <p:extLst>
      <p:ext uri="{BB962C8B-B14F-4D97-AF65-F5344CB8AC3E}">
        <p14:creationId xmlns:p14="http://schemas.microsoft.com/office/powerpoint/2010/main" val="10549554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Personally identifiable student information should never be on your personal electronic</a:t>
            </a:r>
            <a:r>
              <a:rPr lang="en-US" sz="1200" kern="1200" baseline="0" dirty="0">
                <a:solidFill>
                  <a:schemeClr val="tx1"/>
                </a:solidFill>
                <a:effectLst/>
                <a:latin typeface="+mn-lt"/>
                <a:ea typeface="+mn-ea"/>
                <a:cs typeface="+mn-cs"/>
              </a:rPr>
              <a:t> devices.</a:t>
            </a:r>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Do not use a personal</a:t>
            </a:r>
            <a:r>
              <a:rPr lang="en-US" sz="1200" kern="1200" baseline="0" dirty="0">
                <a:solidFill>
                  <a:schemeClr val="tx1"/>
                </a:solidFill>
                <a:effectLst/>
                <a:latin typeface="+mn-lt"/>
                <a:ea typeface="+mn-ea"/>
                <a:cs typeface="+mn-cs"/>
              </a:rPr>
              <a:t> phone to record or take pictures of students.</a:t>
            </a:r>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524BDA3-FDBC-4D2B-AE79-3E5661FB2F6A}" type="slidenum">
              <a:rPr lang="en-US" smtClean="0"/>
              <a:t>7</a:t>
            </a:fld>
            <a:endParaRPr lang="en-US" dirty="0"/>
          </a:p>
        </p:txBody>
      </p:sp>
    </p:spTree>
    <p:extLst>
      <p:ext uri="{BB962C8B-B14F-4D97-AF65-F5344CB8AC3E}">
        <p14:creationId xmlns:p14="http://schemas.microsoft.com/office/powerpoint/2010/main" val="52659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Health records:</a:t>
            </a:r>
          </a:p>
          <a:p>
            <a:pPr marL="171450" indent="-171450">
              <a:buFont typeface="Arial" panose="020B0604020202020204" pitchFamily="34" charset="0"/>
              <a:buChar char="•"/>
            </a:pPr>
            <a:r>
              <a:rPr lang="en-US" dirty="0"/>
              <a:t>Electronic</a:t>
            </a:r>
          </a:p>
          <a:p>
            <a:pPr marL="171450" indent="-171450">
              <a:buFont typeface="Arial" panose="020B0604020202020204" pitchFamily="34" charset="0"/>
              <a:buChar char="•"/>
            </a:pPr>
            <a:r>
              <a:rPr lang="en-US" dirty="0"/>
              <a:t>Paper and pen</a:t>
            </a:r>
          </a:p>
          <a:p>
            <a:pPr marL="171450" indent="-171450">
              <a:buFont typeface="Arial" panose="020B0604020202020204" pitchFamily="34" charset="0"/>
              <a:buChar char="•"/>
            </a:pPr>
            <a:r>
              <a:rPr lang="en-US" dirty="0"/>
              <a:t>Corrections and erasures</a:t>
            </a:r>
          </a:p>
          <a:p>
            <a:pPr marL="171450" indent="-171450">
              <a:buFont typeface="Arial" panose="020B0604020202020204" pitchFamily="34" charset="0"/>
              <a:buChar char="•"/>
            </a:pPr>
            <a:r>
              <a:rPr lang="en-US" dirty="0"/>
              <a:t>Health room logs and confidentiality</a:t>
            </a:r>
          </a:p>
          <a:p>
            <a:pPr marL="171450" indent="-171450">
              <a:buFont typeface="Arial" panose="020B0604020202020204" pitchFamily="34" charset="0"/>
              <a:buChar char="•"/>
            </a:pPr>
            <a:r>
              <a:rPr lang="en-US" dirty="0"/>
              <a:t>Different types of records have different legal considerations</a:t>
            </a:r>
          </a:p>
        </p:txBody>
      </p:sp>
      <p:sp>
        <p:nvSpPr>
          <p:cNvPr id="4" name="Slide Number Placeholder 3"/>
          <p:cNvSpPr>
            <a:spLocks noGrp="1"/>
          </p:cNvSpPr>
          <p:nvPr>
            <p:ph type="sldNum" sz="quarter" idx="10"/>
          </p:nvPr>
        </p:nvSpPr>
        <p:spPr/>
        <p:txBody>
          <a:bodyPr/>
          <a:lstStyle/>
          <a:p>
            <a:fld id="{F524BDA3-FDBC-4D2B-AE79-3E5661FB2F6A}" type="slidenum">
              <a:rPr lang="en-US" smtClean="0"/>
              <a:t>8</a:t>
            </a:fld>
            <a:endParaRPr lang="en-US" dirty="0"/>
          </a:p>
        </p:txBody>
      </p:sp>
    </p:spTree>
    <p:extLst>
      <p:ext uri="{BB962C8B-B14F-4D97-AF65-F5344CB8AC3E}">
        <p14:creationId xmlns:p14="http://schemas.microsoft.com/office/powerpoint/2010/main" val="3207586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FERPA : requires policies and procedures to be in place to provide for types, maintenance and protection of school health records, access and confidentiality</a:t>
            </a:r>
          </a:p>
          <a:p>
            <a:r>
              <a:rPr lang="en-US" dirty="0"/>
              <a:t>The student health record is considered part of the student educational record and subject to FERPA</a:t>
            </a:r>
          </a:p>
          <a:p>
            <a:endParaRPr lang="en-US" dirty="0"/>
          </a:p>
          <a:p>
            <a:r>
              <a:rPr lang="en-US" dirty="0"/>
              <a:t>HIPAA: Rules intended to protect the privacy and security of individually identifiable health information.</a:t>
            </a:r>
          </a:p>
        </p:txBody>
      </p:sp>
      <p:sp>
        <p:nvSpPr>
          <p:cNvPr id="4" name="Slide Number Placeholder 3"/>
          <p:cNvSpPr>
            <a:spLocks noGrp="1"/>
          </p:cNvSpPr>
          <p:nvPr>
            <p:ph type="sldNum" sz="quarter" idx="10"/>
          </p:nvPr>
        </p:nvSpPr>
        <p:spPr/>
        <p:txBody>
          <a:bodyPr/>
          <a:lstStyle/>
          <a:p>
            <a:fld id="{F524BDA3-FDBC-4D2B-AE79-3E5661FB2F6A}" type="slidenum">
              <a:rPr lang="en-US" smtClean="0"/>
              <a:t>9</a:t>
            </a:fld>
            <a:endParaRPr lang="en-US" dirty="0"/>
          </a:p>
        </p:txBody>
      </p:sp>
    </p:spTree>
    <p:extLst>
      <p:ext uri="{BB962C8B-B14F-4D97-AF65-F5344CB8AC3E}">
        <p14:creationId xmlns:p14="http://schemas.microsoft.com/office/powerpoint/2010/main" val="2600896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6A4E5D-13B0-4CB0-B4AC-3950A36757A6}" type="datetimeFigureOut">
              <a:rPr lang="en-US" smtClean="0"/>
              <a:t>4/4/2017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587065-63A7-45BA-8313-C2C9EDCE6E1E}"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6A4E5D-13B0-4CB0-B4AC-3950A36757A6}" type="datetimeFigureOut">
              <a:rPr lang="en-US" smtClean="0"/>
              <a:t>4/4/2017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587065-63A7-45BA-8313-C2C9EDCE6E1E}"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3C6A4E5D-13B0-4CB0-B4AC-3950A36757A6}" type="datetimeFigureOut">
              <a:rPr lang="en-US" smtClean="0"/>
              <a:t>4/4/2017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587065-63A7-45BA-8313-C2C9EDCE6E1E}" type="slidenum">
              <a:rPr lang="en-US" smtClean="0"/>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6A4E5D-13B0-4CB0-B4AC-3950A36757A6}" type="datetimeFigureOut">
              <a:rPr lang="en-US" smtClean="0"/>
              <a:t>4/4/2017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587065-63A7-45BA-8313-C2C9EDCE6E1E}" type="slidenum">
              <a:rPr lang="en-US" smtClean="0"/>
              <a:t>‹#›</a:t>
            </a:fld>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6A4E5D-13B0-4CB0-B4AC-3950A36757A6}" type="datetimeFigureOut">
              <a:rPr lang="en-US" smtClean="0"/>
              <a:t>4/4/2017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587065-63A7-45BA-8313-C2C9EDCE6E1E}"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3C6A4E5D-13B0-4CB0-B4AC-3950A36757A6}" type="datetimeFigureOut">
              <a:rPr lang="en-US" smtClean="0"/>
              <a:t>4/4/2017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587065-63A7-45BA-8313-C2C9EDCE6E1E}" type="slidenum">
              <a:rPr lang="en-US" smtClean="0"/>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6A4E5D-13B0-4CB0-B4AC-3950A36757A6}" type="datetimeFigureOut">
              <a:rPr lang="en-US" smtClean="0"/>
              <a:t>4/4/2017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587065-63A7-45BA-8313-C2C9EDCE6E1E}"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C6A4E5D-13B0-4CB0-B4AC-3950A36757A6}" type="datetimeFigureOut">
              <a:rPr lang="en-US" smtClean="0"/>
              <a:t>4/4/2017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587065-63A7-45BA-8313-C2C9EDCE6E1E}"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3C6A4E5D-13B0-4CB0-B4AC-3950A36757A6}" type="datetimeFigureOut">
              <a:rPr lang="en-US" smtClean="0"/>
              <a:t>4/4/2017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587065-63A7-45BA-8313-C2C9EDCE6E1E}"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3C6A4E5D-13B0-4CB0-B4AC-3950A36757A6}" type="datetimeFigureOut">
              <a:rPr lang="en-US" smtClean="0"/>
              <a:t>4/4/2017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587065-63A7-45BA-8313-C2C9EDCE6E1E}" type="slidenum">
              <a:rPr lang="en-US" smtClean="0"/>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6A4E5D-13B0-4CB0-B4AC-3950A36757A6}" type="datetimeFigureOut">
              <a:rPr lang="en-US" smtClean="0"/>
              <a:t>4/4/2017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587065-63A7-45BA-8313-C2C9EDCE6E1E}" type="slidenum">
              <a:rPr lang="en-US" smtClean="0"/>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C6A4E5D-13B0-4CB0-B4AC-3950A36757A6}" type="datetimeFigureOut">
              <a:rPr lang="en-US" smtClean="0"/>
              <a:t>4/4/2017</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2587065-63A7-45BA-8313-C2C9EDCE6E1E}" type="slidenum">
              <a:rPr lang="en-US" smtClean="0"/>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apps.leg.wa.gov/rcw/default.aspx?cite=28A.210.260"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www.doh.wa.gov/portals/1/Documents/Pubs/690158.pdf"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apps.leg.wa.gov/RCW/default.aspx?cite=26.44.020"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http://apps.leg.wa.gov/rcw/default.aspx?cite=28A.400.317"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apps.leg.wa.gov/rcw/default.aspx?cite=28A.210"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 Id="rId4" Type="http://schemas.openxmlformats.org/officeDocument/2006/relationships/hyperlink" Target="http://www.k12.wa.us/HealthServices/pubdocs/HealthCareDocumentGuide.pdf"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file:///C:\Users\ahetzel\Dropbox\SNC%20Nurse%20Administrators\SNC%20Current%20Projects\Health%20Room%20Assistants%20Training\DraftCommittee\&#8226;%09http:\www.sos.wa.gov\_assets\archives\RecordsManagement\Schools%20Districts%20and%20ESDs%208.2.pdf"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doh.wa.gov/CommunityandEnvironment/Schools/Immunization" TargetMode="External"/><Relationship Id="rId2" Type="http://schemas.openxmlformats.org/officeDocument/2006/relationships/notesSlide" Target="../notesSlides/notesSlide54.xml"/><Relationship Id="rId1" Type="http://schemas.openxmlformats.org/officeDocument/2006/relationships/slideLayout" Target="../slideLayouts/slideLayout2.xml"/><Relationship Id="rId5" Type="http://schemas.openxmlformats.org/officeDocument/2006/relationships/hyperlink" Target="http://www.doh.wa.gov/ForPublicHealthandHealthcareProviders/HealthcareProfessionsandFacilities/DataReportingandRetrieval/ImmunizationInformationSystem" TargetMode="External"/><Relationship Id="rId4" Type="http://schemas.openxmlformats.org/officeDocument/2006/relationships/hyperlink" Target="http://www.doh.wa.gov/Portals/1/Documents/Pubs/348-124_ImmunizationSchoolManual.pdf" TargetMode="Externa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School Health Room Assistant</a:t>
            </a:r>
          </a:p>
        </p:txBody>
      </p:sp>
      <p:sp>
        <p:nvSpPr>
          <p:cNvPr id="3" name="Subtitle 2"/>
          <p:cNvSpPr>
            <a:spLocks noGrp="1"/>
          </p:cNvSpPr>
          <p:nvPr>
            <p:ph type="subTitle" idx="1"/>
          </p:nvPr>
        </p:nvSpPr>
        <p:spPr/>
        <p:txBody>
          <a:bodyPr/>
          <a:lstStyle/>
          <a:p>
            <a:r>
              <a:rPr lang="en-US" dirty="0"/>
              <a:t>Understanding the Role of Unlicensed Assistive Personnel in the School Health Room</a:t>
            </a:r>
          </a:p>
        </p:txBody>
      </p:sp>
      <p:sp>
        <p:nvSpPr>
          <p:cNvPr id="4" name="TextBox 3"/>
          <p:cNvSpPr txBox="1"/>
          <p:nvPr/>
        </p:nvSpPr>
        <p:spPr>
          <a:xfrm>
            <a:off x="381000" y="6248400"/>
            <a:ext cx="4358629" cy="369332"/>
          </a:xfrm>
          <a:prstGeom prst="rect">
            <a:avLst/>
          </a:prstGeom>
          <a:noFill/>
        </p:spPr>
        <p:txBody>
          <a:bodyPr wrap="square" rtlCol="0">
            <a:spAutoFit/>
          </a:bodyPr>
          <a:lstStyle/>
          <a:p>
            <a:r>
              <a:rPr lang="en-US" dirty="0"/>
              <a:t>Washington State School Nurse Corps 2016</a:t>
            </a:r>
          </a:p>
        </p:txBody>
      </p:sp>
    </p:spTree>
    <p:extLst>
      <p:ext uri="{BB962C8B-B14F-4D97-AF65-F5344CB8AC3E}">
        <p14:creationId xmlns:p14="http://schemas.microsoft.com/office/powerpoint/2010/main" val="3868663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Services Roles in the School Setting</a:t>
            </a:r>
          </a:p>
        </p:txBody>
      </p:sp>
      <p:sp>
        <p:nvSpPr>
          <p:cNvPr id="3" name="Text Placeholder 2"/>
          <p:cNvSpPr>
            <a:spLocks noGrp="1"/>
          </p:cNvSpPr>
          <p:nvPr>
            <p:ph type="body" idx="1"/>
          </p:nvPr>
        </p:nvSpPr>
        <p:spPr/>
        <p:txBody>
          <a:bodyPr/>
          <a:lstStyle/>
          <a:p>
            <a:r>
              <a:rPr lang="en-US" dirty="0">
                <a:solidFill>
                  <a:schemeClr val="bg1"/>
                </a:solidFill>
              </a:rPr>
              <a:t>RN, LPN, Health Assistant, PDA</a:t>
            </a:r>
          </a:p>
        </p:txBody>
      </p:sp>
    </p:spTree>
    <p:extLst>
      <p:ext uri="{BB962C8B-B14F-4D97-AF65-F5344CB8AC3E}">
        <p14:creationId xmlns:p14="http://schemas.microsoft.com/office/powerpoint/2010/main" val="1529864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endParaRPr lang="en-US" dirty="0"/>
          </a:p>
          <a:p>
            <a:pPr marL="0" indent="0">
              <a:buNone/>
            </a:pPr>
            <a:endParaRPr lang="en-US" dirty="0"/>
          </a:p>
          <a:p>
            <a:pPr marL="0" indent="0">
              <a:buNone/>
            </a:pPr>
            <a:r>
              <a:rPr lang="en-US" dirty="0">
                <a:solidFill>
                  <a:schemeClr val="tx1"/>
                </a:solidFill>
              </a:rPr>
              <a:t>The RN protects and promotes student health, facilitates normal development, and advances academic success through provision of care coordination and collaboration. The RN may delegate certain health care tasks to un-credentialed school employees as allowed by federal, state, district guidance and professional practice.</a:t>
            </a:r>
          </a:p>
        </p:txBody>
      </p:sp>
      <p:sp>
        <p:nvSpPr>
          <p:cNvPr id="3" name="Title 2"/>
          <p:cNvSpPr>
            <a:spLocks noGrp="1"/>
          </p:cNvSpPr>
          <p:nvPr>
            <p:ph type="title"/>
          </p:nvPr>
        </p:nvSpPr>
        <p:spPr/>
        <p:txBody>
          <a:bodyPr/>
          <a:lstStyle/>
          <a:p>
            <a:r>
              <a:rPr lang="en-US" dirty="0"/>
              <a:t>Registered Nurse</a:t>
            </a:r>
          </a:p>
        </p:txBody>
      </p:sp>
    </p:spTree>
    <p:extLst>
      <p:ext uri="{BB962C8B-B14F-4D97-AF65-F5344CB8AC3E}">
        <p14:creationId xmlns:p14="http://schemas.microsoft.com/office/powerpoint/2010/main" val="2581388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a:p>
            <a:pPr marL="0" indent="0">
              <a:buNone/>
            </a:pPr>
            <a:r>
              <a:rPr lang="en-US" dirty="0"/>
              <a:t>The LPN carries out selected, </a:t>
            </a:r>
            <a:r>
              <a:rPr lang="en-US" u="sng" dirty="0"/>
              <a:t>routine</a:t>
            </a:r>
            <a:r>
              <a:rPr lang="en-US" dirty="0"/>
              <a:t> aspects of nursing care or assists the RN in performing </a:t>
            </a:r>
            <a:r>
              <a:rPr lang="en-US" u="sng" dirty="0"/>
              <a:t>complex</a:t>
            </a:r>
            <a:r>
              <a:rPr lang="en-US" dirty="0"/>
              <a:t> nursing care. The LPN does not delegate care/nursing tasks in the school setting.</a:t>
            </a:r>
          </a:p>
        </p:txBody>
      </p:sp>
      <p:sp>
        <p:nvSpPr>
          <p:cNvPr id="3" name="Title 2"/>
          <p:cNvSpPr>
            <a:spLocks noGrp="1"/>
          </p:cNvSpPr>
          <p:nvPr>
            <p:ph type="title"/>
          </p:nvPr>
        </p:nvSpPr>
        <p:spPr/>
        <p:txBody>
          <a:bodyPr/>
          <a:lstStyle/>
          <a:p>
            <a:r>
              <a:rPr lang="en-US" dirty="0"/>
              <a:t>Licensed Practical Nurse</a:t>
            </a:r>
          </a:p>
        </p:txBody>
      </p:sp>
    </p:spTree>
    <p:extLst>
      <p:ext uri="{BB962C8B-B14F-4D97-AF65-F5344CB8AC3E}">
        <p14:creationId xmlns:p14="http://schemas.microsoft.com/office/powerpoint/2010/main" val="2116521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57400"/>
            <a:ext cx="7408333" cy="4068763"/>
          </a:xfrm>
        </p:spPr>
        <p:txBody>
          <a:bodyPr>
            <a:noAutofit/>
          </a:bodyPr>
          <a:lstStyle/>
          <a:p>
            <a:pPr marL="0" indent="0">
              <a:buNone/>
            </a:pPr>
            <a:endParaRPr lang="en-US" sz="3200" dirty="0"/>
          </a:p>
          <a:p>
            <a:pPr marL="0" indent="0">
              <a:buNone/>
            </a:pPr>
            <a:r>
              <a:rPr lang="en-US" sz="3200" dirty="0"/>
              <a:t>       Parent Designated Adult (PDA)</a:t>
            </a:r>
          </a:p>
          <a:p>
            <a:pPr marL="0" indent="0" algn="ctr">
              <a:buNone/>
            </a:pPr>
            <a:r>
              <a:rPr lang="en-US" dirty="0"/>
              <a:t>A volunteer, who may be a school district employee, who receives additional training from a health care professional or expert in diabetic or seizure care   selected by the parents, and who provides care for the child consistent with the care plan</a:t>
            </a:r>
          </a:p>
          <a:p>
            <a:pPr marL="0" indent="0">
              <a:buNone/>
            </a:pPr>
            <a:endParaRPr lang="en-US" sz="1800" dirty="0"/>
          </a:p>
        </p:txBody>
      </p:sp>
      <p:sp>
        <p:nvSpPr>
          <p:cNvPr id="3" name="Title 2"/>
          <p:cNvSpPr>
            <a:spLocks noGrp="1"/>
          </p:cNvSpPr>
          <p:nvPr>
            <p:ph type="title"/>
          </p:nvPr>
        </p:nvSpPr>
        <p:spPr/>
        <p:txBody>
          <a:bodyPr/>
          <a:lstStyle/>
          <a:p>
            <a:r>
              <a:rPr lang="en-US" dirty="0"/>
              <a:t>Parent Designated Adult (PDA)</a:t>
            </a:r>
          </a:p>
        </p:txBody>
      </p:sp>
    </p:spTree>
    <p:extLst>
      <p:ext uri="{BB962C8B-B14F-4D97-AF65-F5344CB8AC3E}">
        <p14:creationId xmlns:p14="http://schemas.microsoft.com/office/powerpoint/2010/main" val="1402637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the Health Room Assistant</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22515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Professional Expectations</a:t>
            </a:r>
          </a:p>
        </p:txBody>
      </p:sp>
      <p:sp>
        <p:nvSpPr>
          <p:cNvPr id="3" name="Content Placeholder 2"/>
          <p:cNvSpPr>
            <a:spLocks noGrp="1"/>
          </p:cNvSpPr>
          <p:nvPr>
            <p:ph idx="1"/>
          </p:nvPr>
        </p:nvSpPr>
        <p:spPr/>
        <p:txBody>
          <a:bodyPr/>
          <a:lstStyle/>
          <a:p>
            <a:r>
              <a:rPr lang="en-US" dirty="0"/>
              <a:t>Communication</a:t>
            </a:r>
          </a:p>
          <a:p>
            <a:pPr marL="0" indent="0">
              <a:buNone/>
            </a:pPr>
            <a:endParaRPr lang="en-US" dirty="0"/>
          </a:p>
          <a:p>
            <a:r>
              <a:rPr lang="en-US" dirty="0"/>
              <a:t>Professionalism (dress code, hygiene, proper identification)</a:t>
            </a:r>
          </a:p>
          <a:p>
            <a:pPr marL="0" indent="0">
              <a:buNone/>
            </a:pPr>
            <a:endParaRPr lang="en-US" dirty="0"/>
          </a:p>
          <a:p>
            <a:r>
              <a:rPr lang="en-US" dirty="0"/>
              <a:t>Provision of Care</a:t>
            </a:r>
          </a:p>
          <a:p>
            <a:pPr marL="0" indent="0">
              <a:buNone/>
            </a:pPr>
            <a:endParaRPr lang="en-US" dirty="0"/>
          </a:p>
          <a:p>
            <a:endParaRPr lang="en-US" dirty="0"/>
          </a:p>
        </p:txBody>
      </p:sp>
    </p:spTree>
    <p:extLst>
      <p:ext uri="{BB962C8B-B14F-4D97-AF65-F5344CB8AC3E}">
        <p14:creationId xmlns:p14="http://schemas.microsoft.com/office/powerpoint/2010/main" val="4075339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a:t>Accept delegated tasks from RN such as administration of medication or treatments</a:t>
            </a:r>
          </a:p>
          <a:p>
            <a:pPr lvl="0"/>
            <a:r>
              <a:rPr lang="en-US" dirty="0"/>
              <a:t>Participate in RN training for tasks expecting periodic supervision and evaluation</a:t>
            </a:r>
          </a:p>
          <a:p>
            <a:pPr lvl="0"/>
            <a:r>
              <a:rPr lang="en-US" dirty="0"/>
              <a:t>Communicate concerns to RN per instruction</a:t>
            </a:r>
          </a:p>
          <a:p>
            <a:pPr lvl="0"/>
            <a:r>
              <a:rPr lang="en-US" dirty="0"/>
              <a:t>Document performance of every delegated task</a:t>
            </a:r>
          </a:p>
        </p:txBody>
      </p:sp>
      <p:sp>
        <p:nvSpPr>
          <p:cNvPr id="3" name="Title 2"/>
          <p:cNvSpPr>
            <a:spLocks noGrp="1"/>
          </p:cNvSpPr>
          <p:nvPr>
            <p:ph type="title"/>
          </p:nvPr>
        </p:nvSpPr>
        <p:spPr/>
        <p:txBody>
          <a:bodyPr/>
          <a:lstStyle/>
          <a:p>
            <a:r>
              <a:rPr lang="en-US" dirty="0">
                <a:solidFill>
                  <a:schemeClr val="bg1"/>
                </a:solidFill>
              </a:rPr>
              <a:t>RN Delegation – Your Role</a:t>
            </a:r>
          </a:p>
        </p:txBody>
      </p:sp>
    </p:spTree>
    <p:extLst>
      <p:ext uri="{BB962C8B-B14F-4D97-AF65-F5344CB8AC3E}">
        <p14:creationId xmlns:p14="http://schemas.microsoft.com/office/powerpoint/2010/main" val="3136950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Attend needed/required school trainings such as blood borne pathogens, harassment, safety etc. per district required systems</a:t>
            </a:r>
          </a:p>
          <a:p>
            <a:pPr lvl="0"/>
            <a:r>
              <a:rPr lang="en-US" dirty="0"/>
              <a:t>CPR, First Aid and AED training</a:t>
            </a:r>
          </a:p>
          <a:p>
            <a:pPr lvl="0"/>
            <a:r>
              <a:rPr lang="en-US" dirty="0"/>
              <a:t>Provide care and give medication as trained and delegated by the RN</a:t>
            </a:r>
          </a:p>
          <a:p>
            <a:pPr lvl="0"/>
            <a:r>
              <a:rPr lang="en-US" dirty="0"/>
              <a:t>Work with the school nurse to identify trainings to support health room work duties</a:t>
            </a:r>
          </a:p>
          <a:p>
            <a:endParaRPr lang="en-US" dirty="0"/>
          </a:p>
        </p:txBody>
      </p:sp>
      <p:sp>
        <p:nvSpPr>
          <p:cNvPr id="3" name="Title 2"/>
          <p:cNvSpPr>
            <a:spLocks noGrp="1"/>
          </p:cNvSpPr>
          <p:nvPr>
            <p:ph type="title"/>
          </p:nvPr>
        </p:nvSpPr>
        <p:spPr/>
        <p:txBody>
          <a:bodyPr>
            <a:normAutofit fontScale="90000"/>
          </a:bodyPr>
          <a:lstStyle/>
          <a:p>
            <a:r>
              <a:rPr lang="en-US" dirty="0"/>
              <a:t>Responsibilities – Training</a:t>
            </a:r>
            <a:r>
              <a:rPr lang="en-US" b="1" dirty="0"/>
              <a:t/>
            </a:r>
            <a:br>
              <a:rPr lang="en-US" b="1" dirty="0"/>
            </a:br>
            <a:endParaRPr lang="en-US" dirty="0"/>
          </a:p>
        </p:txBody>
      </p:sp>
    </p:spTree>
    <p:extLst>
      <p:ext uri="{BB962C8B-B14F-4D97-AF65-F5344CB8AC3E}">
        <p14:creationId xmlns:p14="http://schemas.microsoft.com/office/powerpoint/2010/main" val="2594153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Provision of Care</a:t>
            </a:r>
          </a:p>
        </p:txBody>
      </p:sp>
      <p:sp>
        <p:nvSpPr>
          <p:cNvPr id="3" name="Text Placeholder 2"/>
          <p:cNvSpPr>
            <a:spLocks noGrp="1"/>
          </p:cNvSpPr>
          <p:nvPr>
            <p:ph type="body" idx="1"/>
          </p:nvPr>
        </p:nvSpPr>
        <p:spPr/>
        <p:txBody>
          <a:bodyPr/>
          <a:lstStyle/>
          <a:p>
            <a:r>
              <a:rPr lang="en-US" dirty="0"/>
              <a:t>General Concepts, Triage, Critical Communication, </a:t>
            </a:r>
          </a:p>
        </p:txBody>
      </p:sp>
    </p:spTree>
    <p:extLst>
      <p:ext uri="{BB962C8B-B14F-4D97-AF65-F5344CB8AC3E}">
        <p14:creationId xmlns:p14="http://schemas.microsoft.com/office/powerpoint/2010/main" val="4212813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133600"/>
            <a:ext cx="7408333" cy="3992563"/>
          </a:xfrm>
        </p:spPr>
        <p:txBody>
          <a:bodyPr>
            <a:noAutofit/>
          </a:bodyPr>
          <a:lstStyle/>
          <a:p>
            <a:r>
              <a:rPr lang="en-US" dirty="0"/>
              <a:t>School Policy and Procedure</a:t>
            </a:r>
          </a:p>
          <a:p>
            <a:endParaRPr lang="en-US" dirty="0"/>
          </a:p>
          <a:p>
            <a:r>
              <a:rPr lang="en-US" dirty="0"/>
              <a:t>Job description</a:t>
            </a:r>
          </a:p>
          <a:p>
            <a:endParaRPr lang="en-US" dirty="0"/>
          </a:p>
          <a:p>
            <a:r>
              <a:rPr lang="en-US" dirty="0"/>
              <a:t>State standards for responding to illness and injury</a:t>
            </a:r>
          </a:p>
          <a:p>
            <a:endParaRPr lang="en-US" dirty="0"/>
          </a:p>
          <a:p>
            <a:r>
              <a:rPr lang="en-US" dirty="0"/>
              <a:t>Care Plans</a:t>
            </a:r>
          </a:p>
          <a:p>
            <a:pPr lvl="0"/>
            <a:endParaRPr lang="en-US" dirty="0"/>
          </a:p>
          <a:p>
            <a:pPr marL="0" lvl="0" indent="0">
              <a:buNone/>
            </a:pPr>
            <a:endParaRPr lang="en-US" dirty="0"/>
          </a:p>
        </p:txBody>
      </p:sp>
      <p:sp>
        <p:nvSpPr>
          <p:cNvPr id="3" name="Title 2"/>
          <p:cNvSpPr>
            <a:spLocks noGrp="1"/>
          </p:cNvSpPr>
          <p:nvPr>
            <p:ph type="title"/>
          </p:nvPr>
        </p:nvSpPr>
        <p:spPr/>
        <p:txBody>
          <a:bodyPr>
            <a:normAutofit/>
          </a:bodyPr>
          <a:lstStyle/>
          <a:p>
            <a:r>
              <a:rPr lang="en-US" dirty="0"/>
              <a:t>Guidelines for Care</a:t>
            </a:r>
          </a:p>
        </p:txBody>
      </p:sp>
    </p:spTree>
    <p:extLst>
      <p:ext uri="{BB962C8B-B14F-4D97-AF65-F5344CB8AC3E}">
        <p14:creationId xmlns:p14="http://schemas.microsoft.com/office/powerpoint/2010/main" val="896801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Legal</a:t>
            </a:r>
            <a:r>
              <a:rPr lang="en-US" dirty="0">
                <a:solidFill>
                  <a:srgbClr val="00B050"/>
                </a:solidFill>
              </a:rPr>
              <a:t> </a:t>
            </a:r>
            <a:r>
              <a:rPr lang="en-US" dirty="0"/>
              <a:t>Guidance</a:t>
            </a:r>
          </a:p>
        </p:txBody>
      </p:sp>
      <p:sp>
        <p:nvSpPr>
          <p:cNvPr id="3" name="Text Placeholder 2"/>
          <p:cNvSpPr>
            <a:spLocks noGrp="1"/>
          </p:cNvSpPr>
          <p:nvPr>
            <p:ph type="body" idx="1"/>
          </p:nvPr>
        </p:nvSpPr>
        <p:spPr/>
        <p:txBody>
          <a:bodyPr/>
          <a:lstStyle/>
          <a:p>
            <a:r>
              <a:rPr lang="en-US" dirty="0"/>
              <a:t>State, Federal and District Guidance</a:t>
            </a:r>
          </a:p>
        </p:txBody>
      </p:sp>
    </p:spTree>
    <p:extLst>
      <p:ext uri="{BB962C8B-B14F-4D97-AF65-F5344CB8AC3E}">
        <p14:creationId xmlns:p14="http://schemas.microsoft.com/office/powerpoint/2010/main" val="2387735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Prioritize student’s care needs</a:t>
            </a:r>
          </a:p>
          <a:p>
            <a:pPr marL="0" indent="0">
              <a:buNone/>
            </a:pPr>
            <a:endParaRPr lang="en-US" dirty="0"/>
          </a:p>
          <a:p>
            <a:r>
              <a:rPr lang="en-US" dirty="0"/>
              <a:t>Enlist assistance from school staff as needed</a:t>
            </a:r>
          </a:p>
          <a:p>
            <a:pPr marL="0" indent="0">
              <a:buNone/>
            </a:pPr>
            <a:endParaRPr lang="en-US" dirty="0"/>
          </a:p>
          <a:p>
            <a:r>
              <a:rPr lang="en-US" dirty="0"/>
              <a:t>Report emergent concerns or high case loads to RN</a:t>
            </a:r>
          </a:p>
        </p:txBody>
      </p:sp>
      <p:sp>
        <p:nvSpPr>
          <p:cNvPr id="3" name="Title 2"/>
          <p:cNvSpPr>
            <a:spLocks noGrp="1"/>
          </p:cNvSpPr>
          <p:nvPr>
            <p:ph type="title"/>
          </p:nvPr>
        </p:nvSpPr>
        <p:spPr/>
        <p:txBody>
          <a:bodyPr/>
          <a:lstStyle/>
          <a:p>
            <a:r>
              <a:rPr lang="en-US" dirty="0"/>
              <a:t>Triage</a:t>
            </a:r>
          </a:p>
        </p:txBody>
      </p:sp>
    </p:spTree>
    <p:extLst>
      <p:ext uri="{BB962C8B-B14F-4D97-AF65-F5344CB8AC3E}">
        <p14:creationId xmlns:p14="http://schemas.microsoft.com/office/powerpoint/2010/main" val="2388208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room visit</a:t>
            </a:r>
          </a:p>
        </p:txBody>
      </p:sp>
      <p:sp>
        <p:nvSpPr>
          <p:cNvPr id="3" name="Content Placeholder 2"/>
          <p:cNvSpPr>
            <a:spLocks noGrp="1"/>
          </p:cNvSpPr>
          <p:nvPr>
            <p:ph idx="1"/>
          </p:nvPr>
        </p:nvSpPr>
        <p:spPr/>
        <p:txBody>
          <a:bodyPr>
            <a:normAutofit lnSpcReduction="10000"/>
          </a:bodyPr>
          <a:lstStyle/>
          <a:p>
            <a:r>
              <a:rPr lang="en-US" sz="2800" dirty="0"/>
              <a:t>Initiation</a:t>
            </a:r>
          </a:p>
          <a:p>
            <a:pPr marL="0" indent="0">
              <a:buNone/>
            </a:pPr>
            <a:endParaRPr lang="en-US" sz="2800" dirty="0"/>
          </a:p>
          <a:p>
            <a:r>
              <a:rPr lang="en-US" sz="2800" dirty="0"/>
              <a:t>Assessment</a:t>
            </a:r>
          </a:p>
          <a:p>
            <a:pPr marL="0" indent="0">
              <a:buNone/>
            </a:pPr>
            <a:endParaRPr lang="en-US" sz="2800" dirty="0"/>
          </a:p>
          <a:p>
            <a:r>
              <a:rPr lang="en-US" sz="2800" dirty="0"/>
              <a:t>Interventions</a:t>
            </a:r>
          </a:p>
          <a:p>
            <a:pPr marL="0" indent="0">
              <a:buNone/>
            </a:pPr>
            <a:endParaRPr lang="en-US" sz="2800" dirty="0"/>
          </a:p>
          <a:p>
            <a:r>
              <a:rPr lang="en-US" sz="2800" dirty="0"/>
              <a:t>Disposition</a:t>
            </a:r>
          </a:p>
          <a:p>
            <a:pPr marL="0" indent="0">
              <a:buNone/>
            </a:pPr>
            <a:endParaRPr lang="en-US" dirty="0"/>
          </a:p>
        </p:txBody>
      </p:sp>
    </p:spTree>
    <p:extLst>
      <p:ext uri="{BB962C8B-B14F-4D97-AF65-F5344CB8AC3E}">
        <p14:creationId xmlns:p14="http://schemas.microsoft.com/office/powerpoint/2010/main" val="30446520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447800" y="152400"/>
            <a:ext cx="6400800" cy="1828800"/>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Health room visit</a:t>
            </a:r>
          </a:p>
          <a:p>
            <a:endParaRPr lang="en-US" dirty="0"/>
          </a:p>
        </p:txBody>
      </p:sp>
      <p:sp>
        <p:nvSpPr>
          <p:cNvPr id="5" name="Title 4"/>
          <p:cNvSpPr>
            <a:spLocks noGrp="1"/>
          </p:cNvSpPr>
          <p:nvPr>
            <p:ph type="title"/>
          </p:nvPr>
        </p:nvSpPr>
        <p:spPr/>
        <p:txBody>
          <a:bodyPr/>
          <a:lstStyle/>
          <a:p>
            <a:r>
              <a:rPr lang="en-US" sz="3200" dirty="0"/>
              <a:t>Initiation</a:t>
            </a:r>
          </a:p>
        </p:txBody>
      </p:sp>
      <p:sp>
        <p:nvSpPr>
          <p:cNvPr id="6" name="Content Placeholder 5"/>
          <p:cNvSpPr>
            <a:spLocks noGrp="1"/>
          </p:cNvSpPr>
          <p:nvPr>
            <p:ph idx="1"/>
          </p:nvPr>
        </p:nvSpPr>
        <p:spPr>
          <a:xfrm>
            <a:off x="867833" y="2819400"/>
            <a:ext cx="7408333" cy="3048000"/>
          </a:xfrm>
        </p:spPr>
        <p:txBody>
          <a:bodyPr>
            <a:normAutofit fontScale="92500" lnSpcReduction="10000"/>
          </a:bodyPr>
          <a:lstStyle/>
          <a:p>
            <a:pPr lvl="0"/>
            <a:r>
              <a:rPr lang="en-US" sz="2600" dirty="0"/>
              <a:t>Check-in each student in individual student paper log or electronic documentation system</a:t>
            </a:r>
          </a:p>
          <a:p>
            <a:pPr lvl="0"/>
            <a:r>
              <a:rPr lang="en-US" sz="2600" dirty="0"/>
              <a:t>Document all health room visits and interactions with students </a:t>
            </a:r>
          </a:p>
          <a:p>
            <a:pPr lvl="0"/>
            <a:r>
              <a:rPr lang="en-US" sz="2600" dirty="0"/>
              <a:t>Identify the student – known health conditions, care plans, special considerations (autistic, nonverbal, ELL…)</a:t>
            </a:r>
          </a:p>
          <a:p>
            <a:pPr lvl="0"/>
            <a:r>
              <a:rPr lang="en-US" sz="2600" dirty="0"/>
              <a:t>Identify the problem - reason for visit </a:t>
            </a:r>
          </a:p>
          <a:p>
            <a:endParaRPr lang="en-US" dirty="0"/>
          </a:p>
        </p:txBody>
      </p:sp>
    </p:spTree>
    <p:extLst>
      <p:ext uri="{BB962C8B-B14F-4D97-AF65-F5344CB8AC3E}">
        <p14:creationId xmlns:p14="http://schemas.microsoft.com/office/powerpoint/2010/main" val="1949006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447800" y="152400"/>
            <a:ext cx="6400800" cy="1828800"/>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Health room visit</a:t>
            </a:r>
          </a:p>
          <a:p>
            <a:endParaRPr lang="en-US" dirty="0"/>
          </a:p>
        </p:txBody>
      </p:sp>
      <p:sp>
        <p:nvSpPr>
          <p:cNvPr id="5" name="Title 4"/>
          <p:cNvSpPr>
            <a:spLocks noGrp="1"/>
          </p:cNvSpPr>
          <p:nvPr>
            <p:ph type="title"/>
          </p:nvPr>
        </p:nvSpPr>
        <p:spPr/>
        <p:txBody>
          <a:bodyPr/>
          <a:lstStyle/>
          <a:p>
            <a:r>
              <a:rPr lang="en-US" sz="3200" dirty="0"/>
              <a:t>Assessment</a:t>
            </a:r>
          </a:p>
        </p:txBody>
      </p:sp>
      <p:sp>
        <p:nvSpPr>
          <p:cNvPr id="6" name="Content Placeholder 5"/>
          <p:cNvSpPr>
            <a:spLocks noGrp="1"/>
          </p:cNvSpPr>
          <p:nvPr>
            <p:ph idx="1"/>
          </p:nvPr>
        </p:nvSpPr>
        <p:spPr>
          <a:xfrm>
            <a:off x="867833" y="2286000"/>
            <a:ext cx="7408333" cy="3886200"/>
          </a:xfrm>
        </p:spPr>
        <p:txBody>
          <a:bodyPr>
            <a:normAutofit fontScale="85000" lnSpcReduction="20000"/>
          </a:bodyPr>
          <a:lstStyle/>
          <a:p>
            <a:pPr lvl="0"/>
            <a:r>
              <a:rPr lang="en-US" sz="2600" dirty="0"/>
              <a:t>Listening skills </a:t>
            </a:r>
          </a:p>
          <a:p>
            <a:pPr lvl="0"/>
            <a:r>
              <a:rPr lang="en-US" sz="2600" dirty="0"/>
              <a:t>Calm approach </a:t>
            </a:r>
          </a:p>
          <a:p>
            <a:pPr lvl="0"/>
            <a:r>
              <a:rPr lang="en-US" sz="2600" dirty="0"/>
              <a:t>Identify the problem</a:t>
            </a:r>
          </a:p>
          <a:p>
            <a:pPr lvl="0"/>
            <a:r>
              <a:rPr lang="en-US" sz="2600" dirty="0"/>
              <a:t>Student report</a:t>
            </a:r>
          </a:p>
          <a:p>
            <a:pPr lvl="0"/>
            <a:r>
              <a:rPr lang="en-US" sz="2600" dirty="0"/>
              <a:t>Observations – body systems</a:t>
            </a:r>
          </a:p>
          <a:p>
            <a:pPr lvl="0"/>
            <a:r>
              <a:rPr lang="en-US" sz="2600" dirty="0"/>
              <a:t>Observations: skin color, discomfort, breathing, etc.…</a:t>
            </a:r>
          </a:p>
          <a:p>
            <a:pPr lvl="0"/>
            <a:r>
              <a:rPr lang="en-US" sz="2600" dirty="0"/>
              <a:t>Tools: thermometer, pain scale</a:t>
            </a:r>
          </a:p>
          <a:p>
            <a:pPr lvl="0"/>
            <a:r>
              <a:rPr lang="en-US" sz="2600" dirty="0"/>
              <a:t>Temperatures</a:t>
            </a:r>
          </a:p>
          <a:p>
            <a:pPr lvl="1"/>
            <a:r>
              <a:rPr lang="en-US" sz="2600" dirty="0"/>
              <a:t>Normal parameters</a:t>
            </a:r>
          </a:p>
          <a:p>
            <a:pPr lvl="1"/>
            <a:r>
              <a:rPr lang="en-US" sz="2600" dirty="0"/>
              <a:t>When to send a student home</a:t>
            </a:r>
          </a:p>
          <a:p>
            <a:pPr lvl="1"/>
            <a:r>
              <a:rPr lang="en-US" sz="2600" dirty="0"/>
              <a:t>Rechecking</a:t>
            </a:r>
          </a:p>
          <a:p>
            <a:endParaRPr lang="en-US" dirty="0"/>
          </a:p>
        </p:txBody>
      </p:sp>
    </p:spTree>
    <p:extLst>
      <p:ext uri="{BB962C8B-B14F-4D97-AF65-F5344CB8AC3E}">
        <p14:creationId xmlns:p14="http://schemas.microsoft.com/office/powerpoint/2010/main" val="30236068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447800" y="152400"/>
            <a:ext cx="6400800" cy="1828800"/>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Health room visit</a:t>
            </a:r>
          </a:p>
          <a:p>
            <a:endParaRPr lang="en-US" dirty="0"/>
          </a:p>
        </p:txBody>
      </p:sp>
      <p:sp>
        <p:nvSpPr>
          <p:cNvPr id="5" name="Title 4"/>
          <p:cNvSpPr>
            <a:spLocks noGrp="1"/>
          </p:cNvSpPr>
          <p:nvPr>
            <p:ph type="title"/>
          </p:nvPr>
        </p:nvSpPr>
        <p:spPr/>
        <p:txBody>
          <a:bodyPr/>
          <a:lstStyle/>
          <a:p>
            <a:r>
              <a:rPr lang="en-US" sz="3200" dirty="0"/>
              <a:t>Interventions</a:t>
            </a:r>
          </a:p>
        </p:txBody>
      </p:sp>
      <p:sp>
        <p:nvSpPr>
          <p:cNvPr id="6" name="Content Placeholder 5"/>
          <p:cNvSpPr>
            <a:spLocks noGrp="1"/>
          </p:cNvSpPr>
          <p:nvPr>
            <p:ph idx="1"/>
          </p:nvPr>
        </p:nvSpPr>
        <p:spPr>
          <a:xfrm>
            <a:off x="867833" y="2819400"/>
            <a:ext cx="7408333" cy="3352800"/>
          </a:xfrm>
        </p:spPr>
        <p:txBody>
          <a:bodyPr>
            <a:normAutofit/>
          </a:bodyPr>
          <a:lstStyle/>
          <a:p>
            <a:pPr lvl="0"/>
            <a:r>
              <a:rPr lang="en-US" dirty="0"/>
              <a:t>Comfort measures</a:t>
            </a:r>
          </a:p>
          <a:p>
            <a:pPr lvl="1"/>
            <a:r>
              <a:rPr lang="en-US" sz="2400" dirty="0"/>
              <a:t>Cold packs</a:t>
            </a:r>
          </a:p>
          <a:p>
            <a:pPr lvl="1"/>
            <a:r>
              <a:rPr lang="en-US" sz="2400" dirty="0"/>
              <a:t>Heat</a:t>
            </a:r>
          </a:p>
          <a:p>
            <a:pPr lvl="1"/>
            <a:r>
              <a:rPr lang="en-US" sz="2400" dirty="0"/>
              <a:t>Rest</a:t>
            </a:r>
          </a:p>
          <a:p>
            <a:pPr lvl="1"/>
            <a:r>
              <a:rPr lang="en-US" sz="2400" dirty="0"/>
              <a:t>Hydration</a:t>
            </a:r>
          </a:p>
          <a:p>
            <a:pPr lvl="1"/>
            <a:r>
              <a:rPr lang="en-US" sz="2400" dirty="0"/>
              <a:t>Crackers</a:t>
            </a:r>
          </a:p>
          <a:p>
            <a:pPr lvl="1"/>
            <a:r>
              <a:rPr lang="en-US" sz="2400" dirty="0"/>
              <a:t>Listening</a:t>
            </a:r>
          </a:p>
          <a:p>
            <a:endParaRPr lang="en-US" dirty="0"/>
          </a:p>
        </p:txBody>
      </p:sp>
    </p:spTree>
    <p:extLst>
      <p:ext uri="{BB962C8B-B14F-4D97-AF65-F5344CB8AC3E}">
        <p14:creationId xmlns:p14="http://schemas.microsoft.com/office/powerpoint/2010/main" val="3014089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447800" y="152400"/>
            <a:ext cx="6400800" cy="1828800"/>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Health room visit</a:t>
            </a:r>
          </a:p>
          <a:p>
            <a:endParaRPr lang="en-US" dirty="0"/>
          </a:p>
        </p:txBody>
      </p:sp>
      <p:sp>
        <p:nvSpPr>
          <p:cNvPr id="5" name="Title 4"/>
          <p:cNvSpPr>
            <a:spLocks noGrp="1"/>
          </p:cNvSpPr>
          <p:nvPr>
            <p:ph type="title"/>
          </p:nvPr>
        </p:nvSpPr>
        <p:spPr/>
        <p:txBody>
          <a:bodyPr/>
          <a:lstStyle/>
          <a:p>
            <a:r>
              <a:rPr lang="en-US" sz="3200" dirty="0"/>
              <a:t>Interventions (cont.)</a:t>
            </a:r>
          </a:p>
        </p:txBody>
      </p:sp>
      <p:sp>
        <p:nvSpPr>
          <p:cNvPr id="6" name="Content Placeholder 5"/>
          <p:cNvSpPr>
            <a:spLocks noGrp="1"/>
          </p:cNvSpPr>
          <p:nvPr>
            <p:ph idx="1"/>
          </p:nvPr>
        </p:nvSpPr>
        <p:spPr>
          <a:xfrm>
            <a:off x="867833" y="2819400"/>
            <a:ext cx="7408333" cy="3352800"/>
          </a:xfrm>
        </p:spPr>
        <p:txBody>
          <a:bodyPr>
            <a:normAutofit/>
          </a:bodyPr>
          <a:lstStyle/>
          <a:p>
            <a:pPr lvl="0"/>
            <a:r>
              <a:rPr lang="en-US" dirty="0"/>
              <a:t>Medications if ordered</a:t>
            </a:r>
          </a:p>
          <a:p>
            <a:pPr lvl="0"/>
            <a:r>
              <a:rPr lang="en-US" dirty="0"/>
              <a:t>Personal care and toileting</a:t>
            </a:r>
          </a:p>
          <a:p>
            <a:pPr lvl="0"/>
            <a:r>
              <a:rPr lang="en-US" dirty="0"/>
              <a:t>Special considerations</a:t>
            </a:r>
          </a:p>
          <a:p>
            <a:pPr lvl="1"/>
            <a:r>
              <a:rPr lang="en-US" sz="2400" dirty="0"/>
              <a:t>	Age of consent</a:t>
            </a:r>
          </a:p>
          <a:p>
            <a:pPr lvl="1"/>
            <a:r>
              <a:rPr lang="en-US" sz="2400" dirty="0"/>
              <a:t>	Confidentiality</a:t>
            </a:r>
          </a:p>
          <a:p>
            <a:pPr lvl="1"/>
            <a:r>
              <a:rPr lang="en-US" sz="2400" dirty="0"/>
              <a:t>	Non-judgmental</a:t>
            </a:r>
          </a:p>
          <a:p>
            <a:pPr lvl="1"/>
            <a:r>
              <a:rPr lang="en-US" sz="2400" dirty="0"/>
              <a:t>	Mandated reporting for minors</a:t>
            </a:r>
          </a:p>
          <a:p>
            <a:endParaRPr lang="en-US" dirty="0"/>
          </a:p>
        </p:txBody>
      </p:sp>
    </p:spTree>
    <p:extLst>
      <p:ext uri="{BB962C8B-B14F-4D97-AF65-F5344CB8AC3E}">
        <p14:creationId xmlns:p14="http://schemas.microsoft.com/office/powerpoint/2010/main" val="3758747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Behavioral Health</a:t>
            </a:r>
          </a:p>
        </p:txBody>
      </p:sp>
      <p:sp>
        <p:nvSpPr>
          <p:cNvPr id="3" name="Content Placeholder 2"/>
          <p:cNvSpPr>
            <a:spLocks noGrp="1"/>
          </p:cNvSpPr>
          <p:nvPr>
            <p:ph idx="1"/>
          </p:nvPr>
        </p:nvSpPr>
        <p:spPr/>
        <p:txBody>
          <a:bodyPr>
            <a:normAutofit lnSpcReduction="10000"/>
          </a:bodyPr>
          <a:lstStyle/>
          <a:p>
            <a:pPr lvl="0"/>
            <a:r>
              <a:rPr lang="en-US" dirty="0"/>
              <a:t>Encompasses mental health and substance abuse</a:t>
            </a:r>
          </a:p>
          <a:p>
            <a:pPr lvl="0"/>
            <a:endParaRPr lang="en-US" dirty="0"/>
          </a:p>
          <a:p>
            <a:pPr lvl="0"/>
            <a:r>
              <a:rPr lang="en-US" dirty="0"/>
              <a:t>Understanding trauma impact</a:t>
            </a:r>
          </a:p>
          <a:p>
            <a:pPr marL="0" lvl="0" indent="0">
              <a:buNone/>
            </a:pPr>
            <a:endParaRPr lang="en-US" dirty="0"/>
          </a:p>
          <a:p>
            <a:pPr lvl="0"/>
            <a:r>
              <a:rPr lang="en-US" dirty="0"/>
              <a:t>Behavior management and accommodations</a:t>
            </a:r>
          </a:p>
          <a:p>
            <a:pPr marL="0" lvl="0" indent="0">
              <a:buNone/>
            </a:pPr>
            <a:endParaRPr lang="en-US" dirty="0"/>
          </a:p>
          <a:p>
            <a:pPr lvl="0"/>
            <a:r>
              <a:rPr lang="en-US" dirty="0"/>
              <a:t>Providing services to minors</a:t>
            </a:r>
          </a:p>
          <a:p>
            <a:pPr marL="0" lvl="0" indent="0">
              <a:buNone/>
            </a:pPr>
            <a:r>
              <a:rPr lang="en-US" dirty="0"/>
              <a:t> </a:t>
            </a:r>
          </a:p>
          <a:p>
            <a:pPr marL="0" indent="0">
              <a:buNone/>
            </a:pPr>
            <a:endParaRPr lang="en-US" dirty="0"/>
          </a:p>
        </p:txBody>
      </p:sp>
    </p:spTree>
    <p:extLst>
      <p:ext uri="{BB962C8B-B14F-4D97-AF65-F5344CB8AC3E}">
        <p14:creationId xmlns:p14="http://schemas.microsoft.com/office/powerpoint/2010/main" val="41018001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Behavioral Health</a:t>
            </a:r>
            <a:br>
              <a:rPr lang="en-US" sz="4000" dirty="0"/>
            </a:br>
            <a:r>
              <a:rPr lang="en-US" sz="4000" dirty="0"/>
              <a:t>Specific Concerns</a:t>
            </a:r>
          </a:p>
        </p:txBody>
      </p:sp>
      <p:sp>
        <p:nvSpPr>
          <p:cNvPr id="3" name="Content Placeholder 2"/>
          <p:cNvSpPr>
            <a:spLocks noGrp="1"/>
          </p:cNvSpPr>
          <p:nvPr>
            <p:ph idx="1"/>
          </p:nvPr>
        </p:nvSpPr>
        <p:spPr/>
        <p:txBody>
          <a:bodyPr>
            <a:normAutofit lnSpcReduction="10000"/>
          </a:bodyPr>
          <a:lstStyle/>
          <a:p>
            <a:pPr lvl="0"/>
            <a:r>
              <a:rPr lang="en-US" dirty="0"/>
              <a:t>Panic attacks</a:t>
            </a:r>
          </a:p>
          <a:p>
            <a:pPr marL="0" lvl="0" indent="0">
              <a:buNone/>
            </a:pPr>
            <a:endParaRPr lang="en-US" dirty="0"/>
          </a:p>
          <a:p>
            <a:pPr lvl="0"/>
            <a:r>
              <a:rPr lang="en-US" dirty="0"/>
              <a:t>Self-harm</a:t>
            </a:r>
          </a:p>
          <a:p>
            <a:pPr marL="0" lvl="0" indent="0">
              <a:buNone/>
            </a:pPr>
            <a:endParaRPr lang="en-US" dirty="0"/>
          </a:p>
          <a:p>
            <a:pPr lvl="0"/>
            <a:r>
              <a:rPr lang="en-US" dirty="0"/>
              <a:t>Suicide threat</a:t>
            </a:r>
          </a:p>
          <a:p>
            <a:pPr marL="0" lvl="0" indent="0">
              <a:buNone/>
            </a:pPr>
            <a:endParaRPr lang="en-US" dirty="0"/>
          </a:p>
          <a:p>
            <a:pPr lvl="0"/>
            <a:r>
              <a:rPr lang="en-US" dirty="0"/>
              <a:t>Aggressive behavior</a:t>
            </a:r>
          </a:p>
          <a:p>
            <a:pPr marL="0" lvl="0" indent="0">
              <a:buNone/>
            </a:pPr>
            <a:r>
              <a:rPr lang="en-US" dirty="0"/>
              <a:t> </a:t>
            </a:r>
          </a:p>
          <a:p>
            <a:pPr marL="0" indent="0">
              <a:buNone/>
            </a:pPr>
            <a:endParaRPr lang="en-US" dirty="0"/>
          </a:p>
        </p:txBody>
      </p:sp>
    </p:spTree>
    <p:extLst>
      <p:ext uri="{BB962C8B-B14F-4D97-AF65-F5344CB8AC3E}">
        <p14:creationId xmlns:p14="http://schemas.microsoft.com/office/powerpoint/2010/main" val="3046217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Provision of Care</a:t>
            </a:r>
            <a:br>
              <a:rPr lang="en-US" dirty="0"/>
            </a:br>
            <a:r>
              <a:rPr lang="en-US" dirty="0"/>
              <a:t>First Aid</a:t>
            </a:r>
          </a:p>
        </p:txBody>
      </p:sp>
      <p:sp>
        <p:nvSpPr>
          <p:cNvPr id="3" name="Content Placeholder 2"/>
          <p:cNvSpPr>
            <a:spLocks noGrp="1"/>
          </p:cNvSpPr>
          <p:nvPr>
            <p:ph idx="1"/>
          </p:nvPr>
        </p:nvSpPr>
        <p:spPr/>
        <p:txBody>
          <a:bodyPr/>
          <a:lstStyle/>
          <a:p>
            <a:pPr lvl="0"/>
            <a:r>
              <a:rPr lang="en-US" dirty="0"/>
              <a:t>Minor wound care</a:t>
            </a:r>
          </a:p>
          <a:p>
            <a:pPr lvl="1"/>
            <a:r>
              <a:rPr lang="en-US" sz="2400" dirty="0"/>
              <a:t>Clean</a:t>
            </a:r>
          </a:p>
          <a:p>
            <a:pPr lvl="1"/>
            <a:r>
              <a:rPr lang="en-US" sz="2400" dirty="0"/>
              <a:t>Bandage </a:t>
            </a:r>
          </a:p>
          <a:p>
            <a:pPr marL="301943" lvl="1" indent="0">
              <a:buNone/>
            </a:pPr>
            <a:endParaRPr lang="en-US" sz="2400" dirty="0"/>
          </a:p>
          <a:p>
            <a:pPr lvl="0"/>
            <a:r>
              <a:rPr lang="en-US" dirty="0"/>
              <a:t>Location of AEDs, first aid materials</a:t>
            </a:r>
          </a:p>
          <a:p>
            <a:pPr marL="0" lvl="0" indent="0">
              <a:buNone/>
            </a:pPr>
            <a:endParaRPr lang="en-US" dirty="0"/>
          </a:p>
          <a:p>
            <a:r>
              <a:rPr lang="en-US" dirty="0"/>
              <a:t>Know when to call for help </a:t>
            </a:r>
          </a:p>
          <a:p>
            <a:pPr marL="0" lvl="0" indent="0">
              <a:buNone/>
            </a:pPr>
            <a:endParaRPr lang="en-US" dirty="0"/>
          </a:p>
          <a:p>
            <a:pPr marL="0" indent="0">
              <a:buNone/>
            </a:pPr>
            <a:endParaRPr lang="en-US" dirty="0"/>
          </a:p>
        </p:txBody>
      </p:sp>
    </p:spTree>
    <p:extLst>
      <p:ext uri="{BB962C8B-B14F-4D97-AF65-F5344CB8AC3E}">
        <p14:creationId xmlns:p14="http://schemas.microsoft.com/office/powerpoint/2010/main" val="47411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Provision of Care</a:t>
            </a:r>
            <a:br>
              <a:rPr lang="en-US" dirty="0"/>
            </a:br>
            <a:r>
              <a:rPr lang="en-US" dirty="0"/>
              <a:t>Common Health Conditions</a:t>
            </a:r>
          </a:p>
        </p:txBody>
      </p:sp>
      <p:sp>
        <p:nvSpPr>
          <p:cNvPr id="3" name="Content Placeholder 2"/>
          <p:cNvSpPr>
            <a:spLocks noGrp="1"/>
          </p:cNvSpPr>
          <p:nvPr>
            <p:ph idx="1"/>
          </p:nvPr>
        </p:nvSpPr>
        <p:spPr/>
        <p:txBody>
          <a:bodyPr/>
          <a:lstStyle/>
          <a:p>
            <a:pPr lvl="0"/>
            <a:r>
              <a:rPr lang="en-US" dirty="0"/>
              <a:t>Asthma</a:t>
            </a:r>
          </a:p>
          <a:p>
            <a:pPr lvl="0"/>
            <a:r>
              <a:rPr lang="en-US" dirty="0"/>
              <a:t>Anaphylaxis</a:t>
            </a:r>
          </a:p>
          <a:p>
            <a:pPr lvl="0"/>
            <a:r>
              <a:rPr lang="en-US" dirty="0"/>
              <a:t>Diabetes</a:t>
            </a:r>
          </a:p>
          <a:p>
            <a:pPr lvl="0"/>
            <a:r>
              <a:rPr lang="en-US" dirty="0"/>
              <a:t>Seizures</a:t>
            </a:r>
          </a:p>
          <a:p>
            <a:pPr lvl="0"/>
            <a:r>
              <a:rPr lang="en-US" dirty="0"/>
              <a:t>Cardiac</a:t>
            </a:r>
          </a:p>
          <a:p>
            <a:pPr lvl="0"/>
            <a:r>
              <a:rPr lang="en-US" dirty="0"/>
              <a:t>Other </a:t>
            </a:r>
          </a:p>
          <a:p>
            <a:pPr marL="0" indent="0">
              <a:buNone/>
            </a:pPr>
            <a:endParaRPr lang="en-US" dirty="0"/>
          </a:p>
        </p:txBody>
      </p:sp>
    </p:spTree>
    <p:extLst>
      <p:ext uri="{BB962C8B-B14F-4D97-AF65-F5344CB8AC3E}">
        <p14:creationId xmlns:p14="http://schemas.microsoft.com/office/powerpoint/2010/main" val="797916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Washington Law Basics</a:t>
            </a:r>
          </a:p>
        </p:txBody>
      </p:sp>
      <p:sp>
        <p:nvSpPr>
          <p:cNvPr id="3" name="Content Placeholder 2"/>
          <p:cNvSpPr>
            <a:spLocks noGrp="1"/>
          </p:cNvSpPr>
          <p:nvPr>
            <p:ph idx="1"/>
          </p:nvPr>
        </p:nvSpPr>
        <p:spPr/>
        <p:txBody>
          <a:bodyPr/>
          <a:lstStyle/>
          <a:p>
            <a:r>
              <a:rPr lang="en-US" dirty="0"/>
              <a:t>Revised Code of Washington (RCWs)</a:t>
            </a:r>
          </a:p>
          <a:p>
            <a:pPr marL="0" indent="0">
              <a:buNone/>
            </a:pPr>
            <a:r>
              <a:rPr lang="en-US" sz="2000" dirty="0"/>
              <a:t>    Statues written by the Washington State Legislature</a:t>
            </a:r>
          </a:p>
          <a:p>
            <a:pPr marL="0" indent="0">
              <a:buNone/>
            </a:pPr>
            <a:r>
              <a:rPr lang="en-US" sz="2000" dirty="0"/>
              <a:t>    Once signed by the Governor, they becomes laws</a:t>
            </a:r>
          </a:p>
          <a:p>
            <a:pPr marL="0" indent="0">
              <a:buNone/>
            </a:pPr>
            <a:endParaRPr lang="en-US" sz="2000" dirty="0"/>
          </a:p>
          <a:p>
            <a:pPr marL="0" indent="0">
              <a:buNone/>
            </a:pPr>
            <a:endParaRPr lang="en-US" sz="1200" dirty="0"/>
          </a:p>
          <a:p>
            <a:r>
              <a:rPr lang="en-US" dirty="0"/>
              <a:t>Washington Administrative Codes (WACs)</a:t>
            </a:r>
          </a:p>
          <a:p>
            <a:pPr marL="0" indent="0">
              <a:buNone/>
            </a:pPr>
            <a:r>
              <a:rPr lang="en-US" sz="2000" dirty="0"/>
              <a:t>    Rules that are adopted by agencies to enact RCWs or Legislation</a:t>
            </a:r>
          </a:p>
        </p:txBody>
      </p:sp>
    </p:spTree>
    <p:extLst>
      <p:ext uri="{BB962C8B-B14F-4D97-AF65-F5344CB8AC3E}">
        <p14:creationId xmlns:p14="http://schemas.microsoft.com/office/powerpoint/2010/main" val="4347515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Student Specific Plans</a:t>
            </a:r>
          </a:p>
          <a:p>
            <a:pPr lvl="0"/>
            <a:r>
              <a:rPr lang="en-US" dirty="0"/>
              <a:t>Know how to access quickly</a:t>
            </a:r>
          </a:p>
          <a:p>
            <a:pPr lvl="0"/>
            <a:r>
              <a:rPr lang="en-US" dirty="0"/>
              <a:t>Familiarize yourself with them</a:t>
            </a:r>
          </a:p>
          <a:p>
            <a:r>
              <a:rPr lang="en-US" dirty="0"/>
              <a:t>Care plan distribution</a:t>
            </a:r>
          </a:p>
          <a:p>
            <a:r>
              <a:rPr lang="en-US" dirty="0"/>
              <a:t>Provide feedback to the school nurse</a:t>
            </a:r>
          </a:p>
          <a:p>
            <a:endParaRPr lang="en-US" dirty="0"/>
          </a:p>
        </p:txBody>
      </p:sp>
      <p:sp>
        <p:nvSpPr>
          <p:cNvPr id="3" name="Title 2"/>
          <p:cNvSpPr>
            <a:spLocks noGrp="1"/>
          </p:cNvSpPr>
          <p:nvPr>
            <p:ph type="title"/>
          </p:nvPr>
        </p:nvSpPr>
        <p:spPr/>
        <p:txBody>
          <a:bodyPr/>
          <a:lstStyle/>
          <a:p>
            <a:r>
              <a:rPr lang="en-US" dirty="0"/>
              <a:t>Health Care Plan Implementation</a:t>
            </a:r>
          </a:p>
        </p:txBody>
      </p:sp>
    </p:spTree>
    <p:extLst>
      <p:ext uri="{BB962C8B-B14F-4D97-AF65-F5344CB8AC3E}">
        <p14:creationId xmlns:p14="http://schemas.microsoft.com/office/powerpoint/2010/main" val="3885344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Observation in health room</a:t>
            </a:r>
          </a:p>
          <a:p>
            <a:pPr lvl="0"/>
            <a:r>
              <a:rPr lang="en-US" dirty="0"/>
              <a:t>History of incident</a:t>
            </a:r>
          </a:p>
          <a:p>
            <a:pPr lvl="0"/>
            <a:r>
              <a:rPr lang="en-US" dirty="0"/>
              <a:t>Ice/cold packs for symptom management</a:t>
            </a:r>
          </a:p>
          <a:p>
            <a:pPr lvl="0"/>
            <a:r>
              <a:rPr lang="en-US" dirty="0"/>
              <a:t>Teacher notification if returning to class room</a:t>
            </a:r>
          </a:p>
          <a:p>
            <a:pPr lvl="0"/>
            <a:r>
              <a:rPr lang="en-US" dirty="0"/>
              <a:t>Parent notification</a:t>
            </a:r>
          </a:p>
          <a:p>
            <a:pPr lvl="0"/>
            <a:r>
              <a:rPr lang="en-US" dirty="0"/>
              <a:t>When to call 911</a:t>
            </a:r>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a:t>Head Injury </a:t>
            </a:r>
            <a:br>
              <a:rPr lang="en-US" dirty="0"/>
            </a:br>
            <a:r>
              <a:rPr lang="en-US" dirty="0"/>
              <a:t>Care &amp; Protocol</a:t>
            </a:r>
          </a:p>
        </p:txBody>
      </p:sp>
    </p:spTree>
    <p:extLst>
      <p:ext uri="{BB962C8B-B14F-4D97-AF65-F5344CB8AC3E}">
        <p14:creationId xmlns:p14="http://schemas.microsoft.com/office/powerpoint/2010/main" val="32537849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Documentation</a:t>
            </a:r>
          </a:p>
          <a:p>
            <a:pPr lvl="1"/>
            <a:r>
              <a:rPr lang="en-US" sz="2400" dirty="0"/>
              <a:t>Incident details if known</a:t>
            </a:r>
          </a:p>
          <a:p>
            <a:pPr lvl="1"/>
            <a:r>
              <a:rPr lang="en-US" sz="2400" dirty="0"/>
              <a:t>Signs and Symptoms</a:t>
            </a:r>
          </a:p>
          <a:p>
            <a:pPr lvl="1"/>
            <a:r>
              <a:rPr lang="en-US" sz="2400" dirty="0"/>
              <a:t>Interventions</a:t>
            </a:r>
          </a:p>
          <a:p>
            <a:pPr lvl="1"/>
            <a:r>
              <a:rPr lang="en-US" sz="2400" dirty="0"/>
              <a:t>Communication</a:t>
            </a:r>
          </a:p>
          <a:p>
            <a:pPr lvl="0"/>
            <a:r>
              <a:rPr lang="en-US" dirty="0"/>
              <a:t>Head injury reports</a:t>
            </a:r>
          </a:p>
          <a:p>
            <a:pPr lvl="0"/>
            <a:r>
              <a:rPr lang="en-US" dirty="0"/>
              <a:t>Incident reports</a:t>
            </a:r>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a:t>Head Injury </a:t>
            </a:r>
            <a:br>
              <a:rPr lang="en-US" dirty="0"/>
            </a:br>
            <a:r>
              <a:rPr lang="en-US" dirty="0"/>
              <a:t>Care &amp; Protocol</a:t>
            </a:r>
          </a:p>
        </p:txBody>
      </p:sp>
    </p:spTree>
    <p:extLst>
      <p:ext uri="{BB962C8B-B14F-4D97-AF65-F5344CB8AC3E}">
        <p14:creationId xmlns:p14="http://schemas.microsoft.com/office/powerpoint/2010/main" val="2529821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When to call the school nurse</a:t>
            </a:r>
          </a:p>
          <a:p>
            <a:pPr marL="0" indent="0">
              <a:buNone/>
            </a:pPr>
            <a:endParaRPr lang="en-US" dirty="0"/>
          </a:p>
          <a:p>
            <a:r>
              <a:rPr lang="en-US" dirty="0"/>
              <a:t>When to call the parent</a:t>
            </a:r>
          </a:p>
          <a:p>
            <a:pPr marL="0" indent="0">
              <a:buNone/>
            </a:pPr>
            <a:endParaRPr lang="en-US" dirty="0"/>
          </a:p>
          <a:p>
            <a:r>
              <a:rPr lang="en-US" dirty="0"/>
              <a:t>When to call school staff (administrators, counselors, teachers etc.)</a:t>
            </a:r>
          </a:p>
          <a:p>
            <a:pPr marL="0" indent="0">
              <a:buNone/>
            </a:pPr>
            <a:endParaRPr lang="en-US" dirty="0"/>
          </a:p>
          <a:p>
            <a:r>
              <a:rPr lang="en-US" dirty="0"/>
              <a:t>When to call 911</a:t>
            </a:r>
          </a:p>
        </p:txBody>
      </p:sp>
      <p:sp>
        <p:nvSpPr>
          <p:cNvPr id="3" name="Title 2"/>
          <p:cNvSpPr>
            <a:spLocks noGrp="1"/>
          </p:cNvSpPr>
          <p:nvPr>
            <p:ph type="title"/>
          </p:nvPr>
        </p:nvSpPr>
        <p:spPr/>
        <p:txBody>
          <a:bodyPr/>
          <a:lstStyle/>
          <a:p>
            <a:r>
              <a:rPr lang="en-US" dirty="0"/>
              <a:t>Critical Communication</a:t>
            </a:r>
          </a:p>
        </p:txBody>
      </p:sp>
    </p:spTree>
    <p:extLst>
      <p:ext uri="{BB962C8B-B14F-4D97-AF65-F5344CB8AC3E}">
        <p14:creationId xmlns:p14="http://schemas.microsoft.com/office/powerpoint/2010/main" val="1130238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Proper introduction</a:t>
            </a:r>
          </a:p>
          <a:p>
            <a:pPr lvl="0"/>
            <a:r>
              <a:rPr lang="en-US" dirty="0"/>
              <a:t>Listening skills </a:t>
            </a:r>
          </a:p>
          <a:p>
            <a:pPr lvl="0"/>
            <a:r>
              <a:rPr lang="en-US" dirty="0"/>
              <a:t>Personal affect</a:t>
            </a:r>
          </a:p>
          <a:p>
            <a:pPr lvl="0"/>
            <a:r>
              <a:rPr lang="en-US" dirty="0"/>
              <a:t>Managing conflict</a:t>
            </a:r>
          </a:p>
          <a:p>
            <a:pPr lvl="0"/>
            <a:r>
              <a:rPr lang="en-US" dirty="0"/>
              <a:t>Working with interpreters</a:t>
            </a:r>
          </a:p>
          <a:p>
            <a:pPr lvl="0"/>
            <a:r>
              <a:rPr lang="en-US" dirty="0"/>
              <a:t>Document communication</a:t>
            </a:r>
          </a:p>
          <a:p>
            <a:pPr marL="0" indent="0">
              <a:buNone/>
            </a:pPr>
            <a:endParaRPr lang="en-US" dirty="0"/>
          </a:p>
        </p:txBody>
      </p:sp>
      <p:sp>
        <p:nvSpPr>
          <p:cNvPr id="3" name="Title 2"/>
          <p:cNvSpPr>
            <a:spLocks noGrp="1"/>
          </p:cNvSpPr>
          <p:nvPr>
            <p:ph type="title"/>
          </p:nvPr>
        </p:nvSpPr>
        <p:spPr/>
        <p:txBody>
          <a:bodyPr>
            <a:noAutofit/>
          </a:bodyPr>
          <a:lstStyle/>
          <a:p>
            <a:r>
              <a:rPr lang="en-US" sz="4000" dirty="0"/>
              <a:t>Communication with parents and guardians</a:t>
            </a:r>
          </a:p>
        </p:txBody>
      </p:sp>
    </p:spTree>
    <p:extLst>
      <p:ext uri="{BB962C8B-B14F-4D97-AF65-F5344CB8AC3E}">
        <p14:creationId xmlns:p14="http://schemas.microsoft.com/office/powerpoint/2010/main" val="2479322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Determine if student may return to class, be released to home, or referred </a:t>
            </a:r>
          </a:p>
          <a:p>
            <a:pPr lvl="0"/>
            <a:r>
              <a:rPr lang="en-US" dirty="0"/>
              <a:t>Confer with school nurse if indicated </a:t>
            </a:r>
          </a:p>
          <a:p>
            <a:pPr lvl="0"/>
            <a:r>
              <a:rPr lang="en-US" dirty="0"/>
              <a:t>Release student per school protocol</a:t>
            </a:r>
          </a:p>
          <a:p>
            <a:pPr lvl="0"/>
            <a:r>
              <a:rPr lang="en-US" dirty="0"/>
              <a:t>Document disposition and related communication</a:t>
            </a:r>
          </a:p>
          <a:p>
            <a:r>
              <a:rPr lang="en-US" dirty="0"/>
              <a:t>Complete necessary reports: Incident or accident report, head injury forms, parent letters, teacher notifications </a:t>
            </a:r>
          </a:p>
        </p:txBody>
      </p:sp>
      <p:sp>
        <p:nvSpPr>
          <p:cNvPr id="3" name="Title 2"/>
          <p:cNvSpPr>
            <a:spLocks noGrp="1"/>
          </p:cNvSpPr>
          <p:nvPr>
            <p:ph type="title"/>
          </p:nvPr>
        </p:nvSpPr>
        <p:spPr/>
        <p:txBody>
          <a:bodyPr>
            <a:noAutofit/>
          </a:bodyPr>
          <a:lstStyle/>
          <a:p>
            <a:r>
              <a:rPr lang="en-US" sz="4000" dirty="0"/>
              <a:t>Disposition</a:t>
            </a:r>
          </a:p>
        </p:txBody>
      </p:sp>
    </p:spTree>
    <p:extLst>
      <p:ext uri="{BB962C8B-B14F-4D97-AF65-F5344CB8AC3E}">
        <p14:creationId xmlns:p14="http://schemas.microsoft.com/office/powerpoint/2010/main" val="22046935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0"/>
            <a:r>
              <a:rPr lang="en-US" dirty="0"/>
              <a:t>Regulations</a:t>
            </a:r>
          </a:p>
          <a:p>
            <a:pPr lvl="1"/>
            <a:r>
              <a:rPr lang="en-US" sz="2400" dirty="0"/>
              <a:t>Laws: Public and Private Schools – Administration of Medication - Conditions </a:t>
            </a:r>
            <a:r>
              <a:rPr lang="en-US" sz="2400" u="sng" dirty="0">
                <a:hlinkClick r:id="rId3"/>
              </a:rPr>
              <a:t>RCW 28A.210.260</a:t>
            </a:r>
            <a:endParaRPr lang="en-US" sz="2400" dirty="0"/>
          </a:p>
          <a:p>
            <a:pPr lvl="1"/>
            <a:r>
              <a:rPr lang="en-US" sz="2400" dirty="0"/>
              <a:t>District policy and procedure</a:t>
            </a:r>
          </a:p>
          <a:p>
            <a:pPr lvl="1"/>
            <a:r>
              <a:rPr lang="en-US" sz="2400" dirty="0"/>
              <a:t>Licensed Healthcare Provider Authorizations</a:t>
            </a:r>
          </a:p>
          <a:p>
            <a:pPr lvl="1"/>
            <a:r>
              <a:rPr lang="en-US" sz="2400" u="sng" dirty="0">
                <a:hlinkClick r:id="rId4"/>
              </a:rPr>
              <a:t>Who can prescribe in WA. State</a:t>
            </a:r>
            <a:endParaRPr lang="en-US" dirty="0"/>
          </a:p>
          <a:p>
            <a:pPr lvl="0"/>
            <a:r>
              <a:rPr lang="en-US" dirty="0"/>
              <a:t>RN delegation, training, and </a:t>
            </a:r>
            <a:r>
              <a:rPr lang="en-US" u="sng" dirty="0"/>
              <a:t>supervision</a:t>
            </a:r>
            <a:r>
              <a:rPr lang="en-US" sz="1400" dirty="0"/>
              <a:t> </a:t>
            </a:r>
            <a:r>
              <a:rPr lang="en-US" dirty="0"/>
              <a:t>	</a:t>
            </a:r>
          </a:p>
          <a:p>
            <a:pPr lvl="0"/>
            <a:r>
              <a:rPr lang="en-US" dirty="0"/>
              <a:t>Receiving and handling medications </a:t>
            </a:r>
          </a:p>
          <a:p>
            <a:r>
              <a:rPr lang="en-US" dirty="0"/>
              <a:t>Administration  </a:t>
            </a:r>
          </a:p>
        </p:txBody>
      </p:sp>
      <p:sp>
        <p:nvSpPr>
          <p:cNvPr id="3" name="Title 2"/>
          <p:cNvSpPr>
            <a:spLocks noGrp="1"/>
          </p:cNvSpPr>
          <p:nvPr>
            <p:ph type="title"/>
          </p:nvPr>
        </p:nvSpPr>
        <p:spPr/>
        <p:txBody>
          <a:bodyPr>
            <a:normAutofit fontScale="90000"/>
          </a:bodyPr>
          <a:lstStyle/>
          <a:p>
            <a:r>
              <a:rPr lang="en-US" dirty="0"/>
              <a:t>Medication Administration</a:t>
            </a:r>
            <a:br>
              <a:rPr lang="en-US" dirty="0"/>
            </a:br>
            <a:endParaRPr lang="en-US" dirty="0"/>
          </a:p>
        </p:txBody>
      </p:sp>
    </p:spTree>
    <p:extLst>
      <p:ext uri="{BB962C8B-B14F-4D97-AF65-F5344CB8AC3E}">
        <p14:creationId xmlns:p14="http://schemas.microsoft.com/office/powerpoint/2010/main" val="37015219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a:t>Documentation</a:t>
            </a:r>
          </a:p>
          <a:p>
            <a:pPr lvl="0"/>
            <a:r>
              <a:rPr lang="en-US" dirty="0"/>
              <a:t>Medication errors</a:t>
            </a:r>
          </a:p>
          <a:p>
            <a:pPr lvl="0"/>
            <a:r>
              <a:rPr lang="en-US" dirty="0"/>
              <a:t>Back-up and disaster medication</a:t>
            </a:r>
          </a:p>
          <a:p>
            <a:pPr lvl="0"/>
            <a:r>
              <a:rPr lang="en-US" dirty="0"/>
              <a:t>Emergency drills and evacuations</a:t>
            </a:r>
          </a:p>
          <a:p>
            <a:pPr lvl="0"/>
            <a:r>
              <a:rPr lang="en-US" dirty="0"/>
              <a:t>End of year protocols: return and/or disposal of medications</a:t>
            </a:r>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a:t>Medication Administration</a:t>
            </a:r>
            <a:br>
              <a:rPr lang="en-US" dirty="0"/>
            </a:br>
            <a:endParaRPr lang="en-US" dirty="0"/>
          </a:p>
        </p:txBody>
      </p:sp>
    </p:spTree>
    <p:extLst>
      <p:ext uri="{BB962C8B-B14F-4D97-AF65-F5344CB8AC3E}">
        <p14:creationId xmlns:p14="http://schemas.microsoft.com/office/powerpoint/2010/main" val="15480046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Critical importance of handwashing</a:t>
            </a:r>
          </a:p>
          <a:p>
            <a:pPr marL="0" lvl="0" indent="0">
              <a:buNone/>
            </a:pPr>
            <a:endParaRPr lang="en-US" dirty="0"/>
          </a:p>
          <a:p>
            <a:pPr lvl="0"/>
            <a:r>
              <a:rPr lang="en-US" dirty="0"/>
              <a:t>Handling of waste</a:t>
            </a:r>
          </a:p>
          <a:p>
            <a:pPr marL="0" lvl="0" indent="0">
              <a:buNone/>
            </a:pPr>
            <a:endParaRPr lang="en-US" dirty="0"/>
          </a:p>
          <a:p>
            <a:pPr lvl="0"/>
            <a:r>
              <a:rPr lang="en-US" dirty="0"/>
              <a:t>Standard Precautions </a:t>
            </a:r>
          </a:p>
          <a:p>
            <a:pPr marL="0" lvl="0" indent="0">
              <a:buNone/>
            </a:pPr>
            <a:endParaRPr lang="en-US" dirty="0"/>
          </a:p>
          <a:p>
            <a:pPr lvl="0"/>
            <a:r>
              <a:rPr lang="en-US" dirty="0"/>
              <a:t>Isolation of infectious students</a:t>
            </a:r>
          </a:p>
          <a:p>
            <a:endParaRPr lang="en-US" dirty="0"/>
          </a:p>
        </p:txBody>
      </p:sp>
      <p:sp>
        <p:nvSpPr>
          <p:cNvPr id="3" name="Title 2"/>
          <p:cNvSpPr>
            <a:spLocks noGrp="1"/>
          </p:cNvSpPr>
          <p:nvPr>
            <p:ph type="title"/>
          </p:nvPr>
        </p:nvSpPr>
        <p:spPr/>
        <p:txBody>
          <a:bodyPr/>
          <a:lstStyle/>
          <a:p>
            <a:r>
              <a:rPr lang="en-US" dirty="0"/>
              <a:t>Infection Control</a:t>
            </a:r>
          </a:p>
        </p:txBody>
      </p:sp>
    </p:spTree>
    <p:extLst>
      <p:ext uri="{BB962C8B-B14F-4D97-AF65-F5344CB8AC3E}">
        <p14:creationId xmlns:p14="http://schemas.microsoft.com/office/powerpoint/2010/main" val="3552572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en-US" dirty="0"/>
              <a:t>Notify the School Nurse of any concerns related to potential exposures or disease outbreaks</a:t>
            </a:r>
          </a:p>
          <a:p>
            <a:pPr lvl="0"/>
            <a:r>
              <a:rPr lang="en-US" dirty="0"/>
              <a:t>Follow the guidance of the School Nurse and Local Health Jurisdiction</a:t>
            </a:r>
          </a:p>
          <a:p>
            <a:pPr lvl="0"/>
            <a:r>
              <a:rPr lang="en-US" dirty="0"/>
              <a:t>Refer to district policy and DOH and OSPI Infectious Disease Control Guide for School Staff (2014)</a:t>
            </a:r>
          </a:p>
          <a:p>
            <a:pPr lvl="0"/>
            <a:r>
              <a:rPr lang="en-US" dirty="0"/>
              <a:t>Practice standard precautions and infection control procedures.</a:t>
            </a:r>
          </a:p>
          <a:p>
            <a:pPr lvl="0"/>
            <a:r>
              <a:rPr lang="en-US" dirty="0"/>
              <a:t>Document observations and actions</a:t>
            </a:r>
          </a:p>
          <a:p>
            <a:endParaRPr lang="en-US" dirty="0"/>
          </a:p>
        </p:txBody>
      </p:sp>
      <p:sp>
        <p:nvSpPr>
          <p:cNvPr id="3" name="Title 2"/>
          <p:cNvSpPr>
            <a:spLocks noGrp="1"/>
          </p:cNvSpPr>
          <p:nvPr>
            <p:ph type="title"/>
          </p:nvPr>
        </p:nvSpPr>
        <p:spPr/>
        <p:txBody>
          <a:bodyPr/>
          <a:lstStyle/>
          <a:p>
            <a:r>
              <a:rPr lang="en-US" dirty="0"/>
              <a:t>Communicable Disease</a:t>
            </a:r>
          </a:p>
        </p:txBody>
      </p:sp>
    </p:spTree>
    <p:extLst>
      <p:ext uri="{BB962C8B-B14F-4D97-AF65-F5344CB8AC3E}">
        <p14:creationId xmlns:p14="http://schemas.microsoft.com/office/powerpoint/2010/main" val="3845659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71600" y="2438400"/>
            <a:ext cx="6229351" cy="3352800"/>
          </a:xfrm>
        </p:spPr>
        <p:txBody>
          <a:bodyPr>
            <a:noAutofit/>
          </a:bodyPr>
          <a:lstStyle/>
          <a:p>
            <a:r>
              <a:rPr lang="en-US" sz="2000" dirty="0"/>
              <a:t>Family Education Rights and Privacy Act (FERPA)</a:t>
            </a:r>
          </a:p>
          <a:p>
            <a:endParaRPr lang="en-US" sz="2000" dirty="0"/>
          </a:p>
          <a:p>
            <a:r>
              <a:rPr lang="en-US" sz="2000" dirty="0"/>
              <a:t>Health Insurance Portability and Accountability Act (HIPAA)</a:t>
            </a:r>
          </a:p>
          <a:p>
            <a:endParaRPr lang="en-US" sz="2000" dirty="0"/>
          </a:p>
          <a:p>
            <a:r>
              <a:rPr lang="en-US" sz="2000" dirty="0"/>
              <a:t>Section 504 of the Rehabilitation Act of 1973</a:t>
            </a:r>
          </a:p>
          <a:p>
            <a:endParaRPr lang="en-US" sz="2000" dirty="0"/>
          </a:p>
          <a:p>
            <a:r>
              <a:rPr lang="en-US" sz="2000" dirty="0"/>
              <a:t>Individuals with Disabilities Education Improvement Act (IDEIA)</a:t>
            </a:r>
          </a:p>
          <a:p>
            <a:endParaRPr lang="en-US" sz="2000" dirty="0"/>
          </a:p>
          <a:p>
            <a:r>
              <a:rPr lang="en-US" sz="2000" dirty="0"/>
              <a:t>McKinney-Vento Act</a:t>
            </a:r>
          </a:p>
        </p:txBody>
      </p:sp>
      <p:sp>
        <p:nvSpPr>
          <p:cNvPr id="3" name="Title 2"/>
          <p:cNvSpPr>
            <a:spLocks noGrp="1"/>
          </p:cNvSpPr>
          <p:nvPr>
            <p:ph type="title"/>
          </p:nvPr>
        </p:nvSpPr>
        <p:spPr/>
        <p:txBody>
          <a:bodyPr>
            <a:normAutofit fontScale="90000"/>
          </a:bodyPr>
          <a:lstStyle/>
          <a:p>
            <a:r>
              <a:rPr lang="en-US" dirty="0"/>
              <a:t>Federal Laws </a:t>
            </a:r>
            <a:br>
              <a:rPr lang="en-US" dirty="0"/>
            </a:br>
            <a:r>
              <a:rPr lang="en-US" dirty="0"/>
              <a:t>Related to School Health</a:t>
            </a:r>
          </a:p>
        </p:txBody>
      </p:sp>
    </p:spTree>
    <p:extLst>
      <p:ext uri="{BB962C8B-B14F-4D97-AF65-F5344CB8AC3E}">
        <p14:creationId xmlns:p14="http://schemas.microsoft.com/office/powerpoint/2010/main" val="40032444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Basic needs – food, shelter, clothing</a:t>
            </a:r>
          </a:p>
          <a:p>
            <a:pPr lvl="0"/>
            <a:r>
              <a:rPr lang="en-US" dirty="0"/>
              <a:t>School resources </a:t>
            </a:r>
          </a:p>
          <a:p>
            <a:pPr lvl="0"/>
            <a:r>
              <a:rPr lang="en-US" dirty="0"/>
              <a:t>Community resources</a:t>
            </a:r>
          </a:p>
          <a:p>
            <a:pPr lvl="0"/>
            <a:r>
              <a:rPr lang="en-US" dirty="0"/>
              <a:t>Insurance/access</a:t>
            </a:r>
          </a:p>
          <a:p>
            <a:pPr lvl="0"/>
            <a:r>
              <a:rPr lang="en-US" dirty="0"/>
              <a:t>Confer with the School Nurse or other staff</a:t>
            </a:r>
          </a:p>
          <a:p>
            <a:pPr marL="0" indent="0">
              <a:buNone/>
            </a:pPr>
            <a:endParaRPr lang="en-US" dirty="0"/>
          </a:p>
          <a:p>
            <a:endParaRPr lang="en-US" dirty="0"/>
          </a:p>
        </p:txBody>
      </p:sp>
      <p:sp>
        <p:nvSpPr>
          <p:cNvPr id="3" name="Title 2"/>
          <p:cNvSpPr>
            <a:spLocks noGrp="1"/>
          </p:cNvSpPr>
          <p:nvPr>
            <p:ph type="title"/>
          </p:nvPr>
        </p:nvSpPr>
        <p:spPr/>
        <p:txBody>
          <a:bodyPr/>
          <a:lstStyle/>
          <a:p>
            <a:r>
              <a:rPr lang="en-US" dirty="0"/>
              <a:t>Referrals</a:t>
            </a:r>
          </a:p>
        </p:txBody>
      </p:sp>
    </p:spTree>
    <p:extLst>
      <p:ext uri="{BB962C8B-B14F-4D97-AF65-F5344CB8AC3E}">
        <p14:creationId xmlns:p14="http://schemas.microsoft.com/office/powerpoint/2010/main" val="40758875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Review responsibilities under law  </a:t>
            </a:r>
            <a:r>
              <a:rPr lang="en-US" u="sng" dirty="0">
                <a:hlinkClick r:id="rId3"/>
              </a:rPr>
              <a:t>RCW 26.44.020</a:t>
            </a:r>
            <a:r>
              <a:rPr lang="en-US" dirty="0"/>
              <a:t> ; </a:t>
            </a:r>
            <a:r>
              <a:rPr lang="en-US" u="sng" dirty="0">
                <a:hlinkClick r:id="rId4"/>
              </a:rPr>
              <a:t>RCW 28A.400.317</a:t>
            </a:r>
            <a:endParaRPr lang="en-US" u="sng" dirty="0"/>
          </a:p>
          <a:p>
            <a:pPr marL="0" lvl="0" indent="0">
              <a:buNone/>
            </a:pPr>
            <a:endParaRPr lang="en-US" dirty="0"/>
          </a:p>
          <a:p>
            <a:pPr lvl="0"/>
            <a:r>
              <a:rPr lang="en-US" dirty="0"/>
              <a:t>Review district procedure for reporting and documentation </a:t>
            </a:r>
          </a:p>
          <a:p>
            <a:pPr marL="0" indent="0">
              <a:buNone/>
            </a:pPr>
            <a:endParaRPr lang="en-US" dirty="0"/>
          </a:p>
        </p:txBody>
      </p:sp>
      <p:sp>
        <p:nvSpPr>
          <p:cNvPr id="3" name="Title 2"/>
          <p:cNvSpPr>
            <a:spLocks noGrp="1"/>
          </p:cNvSpPr>
          <p:nvPr>
            <p:ph type="title"/>
          </p:nvPr>
        </p:nvSpPr>
        <p:spPr/>
        <p:txBody>
          <a:bodyPr/>
          <a:lstStyle/>
          <a:p>
            <a:r>
              <a:rPr lang="en-US" dirty="0"/>
              <a:t>Mandated Reporting</a:t>
            </a:r>
          </a:p>
        </p:txBody>
      </p:sp>
    </p:spTree>
    <p:extLst>
      <p:ext uri="{BB962C8B-B14F-4D97-AF65-F5344CB8AC3E}">
        <p14:creationId xmlns:p14="http://schemas.microsoft.com/office/powerpoint/2010/main" val="18172721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Supporting Health services</a:t>
            </a:r>
          </a:p>
        </p:txBody>
      </p:sp>
      <p:sp>
        <p:nvSpPr>
          <p:cNvPr id="3" name="Text Placeholder 2"/>
          <p:cNvSpPr>
            <a:spLocks noGrp="1"/>
          </p:cNvSpPr>
          <p:nvPr>
            <p:ph type="body" idx="1"/>
          </p:nvPr>
        </p:nvSpPr>
        <p:spPr/>
        <p:txBody>
          <a:bodyPr/>
          <a:lstStyle/>
          <a:p>
            <a:r>
              <a:rPr lang="en-US" dirty="0"/>
              <a:t>Health Room Maintenance, Mandated Screenings, Clerical Support</a:t>
            </a:r>
          </a:p>
        </p:txBody>
      </p:sp>
    </p:spTree>
    <p:extLst>
      <p:ext uri="{BB962C8B-B14F-4D97-AF65-F5344CB8AC3E}">
        <p14:creationId xmlns:p14="http://schemas.microsoft.com/office/powerpoint/2010/main" val="5051747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Health Room</a:t>
            </a:r>
          </a:p>
        </p:txBody>
      </p:sp>
      <p:sp>
        <p:nvSpPr>
          <p:cNvPr id="3" name="Content Placeholder 2"/>
          <p:cNvSpPr>
            <a:spLocks noGrp="1"/>
          </p:cNvSpPr>
          <p:nvPr>
            <p:ph idx="1"/>
          </p:nvPr>
        </p:nvSpPr>
        <p:spPr/>
        <p:txBody>
          <a:bodyPr/>
          <a:lstStyle/>
          <a:p>
            <a:r>
              <a:rPr lang="en-US" dirty="0"/>
              <a:t>Infection Control</a:t>
            </a:r>
          </a:p>
          <a:p>
            <a:r>
              <a:rPr lang="en-US" dirty="0"/>
              <a:t>Health Room Supplies</a:t>
            </a:r>
          </a:p>
          <a:p>
            <a:r>
              <a:rPr lang="en-US" dirty="0"/>
              <a:t>Security</a:t>
            </a:r>
          </a:p>
          <a:p>
            <a:r>
              <a:rPr lang="en-US" dirty="0"/>
              <a:t>Safe Environments</a:t>
            </a:r>
          </a:p>
          <a:p>
            <a:r>
              <a:rPr lang="en-US" dirty="0"/>
              <a:t>Disaster Protocols</a:t>
            </a:r>
          </a:p>
        </p:txBody>
      </p:sp>
    </p:spTree>
    <p:extLst>
      <p:ext uri="{BB962C8B-B14F-4D97-AF65-F5344CB8AC3E}">
        <p14:creationId xmlns:p14="http://schemas.microsoft.com/office/powerpoint/2010/main" val="25037736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Health Room</a:t>
            </a:r>
          </a:p>
        </p:txBody>
      </p:sp>
      <p:sp>
        <p:nvSpPr>
          <p:cNvPr id="3" name="Content Placeholder 2"/>
          <p:cNvSpPr>
            <a:spLocks noGrp="1"/>
          </p:cNvSpPr>
          <p:nvPr>
            <p:ph idx="1"/>
          </p:nvPr>
        </p:nvSpPr>
        <p:spPr/>
        <p:txBody>
          <a:bodyPr/>
          <a:lstStyle/>
          <a:p>
            <a:pPr lvl="0"/>
            <a:r>
              <a:rPr lang="en-US" dirty="0"/>
              <a:t>Keep health room organized, clean and uncluttered</a:t>
            </a:r>
          </a:p>
          <a:p>
            <a:pPr lvl="0"/>
            <a:r>
              <a:rPr lang="en-US" dirty="0"/>
              <a:t>Maintain routine schedule for washing of health room blankets</a:t>
            </a:r>
          </a:p>
          <a:p>
            <a:pPr lvl="0"/>
            <a:r>
              <a:rPr lang="en-US" dirty="0"/>
              <a:t>Use one-time tissue covers for pillows and cots (Do not use standard sheets or pillowcases)</a:t>
            </a:r>
          </a:p>
          <a:p>
            <a:pPr lvl="0"/>
            <a:r>
              <a:rPr lang="en-US" dirty="0"/>
              <a:t>Maintain clean refrigerator for ice packs, medications or other health room supplies</a:t>
            </a:r>
          </a:p>
          <a:p>
            <a:pPr lvl="0"/>
            <a:r>
              <a:rPr lang="en-US" dirty="0"/>
              <a:t>Notify custodian as needed</a:t>
            </a:r>
          </a:p>
        </p:txBody>
      </p:sp>
    </p:spTree>
    <p:extLst>
      <p:ext uri="{BB962C8B-B14F-4D97-AF65-F5344CB8AC3E}">
        <p14:creationId xmlns:p14="http://schemas.microsoft.com/office/powerpoint/2010/main" val="41456134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Room Supplies</a:t>
            </a:r>
          </a:p>
        </p:txBody>
      </p:sp>
      <p:sp>
        <p:nvSpPr>
          <p:cNvPr id="3" name="Content Placeholder 2"/>
          <p:cNvSpPr>
            <a:spLocks noGrp="1"/>
          </p:cNvSpPr>
          <p:nvPr>
            <p:ph idx="1"/>
          </p:nvPr>
        </p:nvSpPr>
        <p:spPr/>
        <p:txBody>
          <a:bodyPr>
            <a:normAutofit/>
          </a:bodyPr>
          <a:lstStyle/>
          <a:p>
            <a:pPr lvl="0"/>
            <a:r>
              <a:rPr lang="en-US" dirty="0"/>
              <a:t>Inventory all supplies maintaining a master list</a:t>
            </a:r>
          </a:p>
          <a:p>
            <a:pPr lvl="0"/>
            <a:r>
              <a:rPr lang="en-US" dirty="0"/>
              <a:t>Order supplies as needed and prior to start of school year per budget and in consultation with School Nurse</a:t>
            </a:r>
          </a:p>
          <a:p>
            <a:pPr lvl="0"/>
            <a:r>
              <a:rPr lang="en-US" dirty="0"/>
              <a:t>Check expiration dates of all supplies and consumable inventory</a:t>
            </a:r>
          </a:p>
          <a:p>
            <a:pPr lvl="0"/>
            <a:r>
              <a:rPr lang="en-US" dirty="0"/>
              <a:t>Maintain all equipment in clean working order</a:t>
            </a:r>
          </a:p>
          <a:p>
            <a:pPr lvl="0"/>
            <a:r>
              <a:rPr lang="en-US" dirty="0"/>
              <a:t>Notify the School Nurse of needs and concerns</a:t>
            </a:r>
          </a:p>
        </p:txBody>
      </p:sp>
    </p:spTree>
    <p:extLst>
      <p:ext uri="{BB962C8B-B14F-4D97-AF65-F5344CB8AC3E}">
        <p14:creationId xmlns:p14="http://schemas.microsoft.com/office/powerpoint/2010/main" val="38144537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Room Supplies</a:t>
            </a:r>
          </a:p>
        </p:txBody>
      </p:sp>
      <p:sp>
        <p:nvSpPr>
          <p:cNvPr id="3" name="Content Placeholder 2"/>
          <p:cNvSpPr>
            <a:spLocks noGrp="1"/>
          </p:cNvSpPr>
          <p:nvPr>
            <p:ph idx="1"/>
          </p:nvPr>
        </p:nvSpPr>
        <p:spPr/>
        <p:txBody>
          <a:bodyPr>
            <a:normAutofit/>
          </a:bodyPr>
          <a:lstStyle/>
          <a:p>
            <a:pPr lvl="0"/>
            <a:r>
              <a:rPr lang="en-US" dirty="0"/>
              <a:t>Safe keeping of individual student supplies (i.e. diabetes, catheterization, etc..)</a:t>
            </a:r>
          </a:p>
          <a:p>
            <a:pPr lvl="0"/>
            <a:r>
              <a:rPr lang="en-US" dirty="0"/>
              <a:t>Assist with ordering 5th grade free puberty supplies</a:t>
            </a:r>
          </a:p>
          <a:p>
            <a:pPr lvl="0"/>
            <a:r>
              <a:rPr lang="en-US" dirty="0"/>
              <a:t>Assist with arrangements for calibration of screening equipment</a:t>
            </a:r>
          </a:p>
          <a:p>
            <a:r>
              <a:rPr lang="en-US" dirty="0"/>
              <a:t>Work with building custodian for adequate supplies of soap, paper towels and facial tissues</a:t>
            </a:r>
          </a:p>
        </p:txBody>
      </p:sp>
    </p:spTree>
    <p:extLst>
      <p:ext uri="{BB962C8B-B14F-4D97-AF65-F5344CB8AC3E}">
        <p14:creationId xmlns:p14="http://schemas.microsoft.com/office/powerpoint/2010/main" val="9274679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Safety and Security</a:t>
            </a:r>
          </a:p>
        </p:txBody>
      </p:sp>
      <p:sp>
        <p:nvSpPr>
          <p:cNvPr id="3" name="Content Placeholder 2"/>
          <p:cNvSpPr>
            <a:spLocks noGrp="1"/>
          </p:cNvSpPr>
          <p:nvPr>
            <p:ph idx="1"/>
          </p:nvPr>
        </p:nvSpPr>
        <p:spPr/>
        <p:txBody>
          <a:bodyPr>
            <a:normAutofit/>
          </a:bodyPr>
          <a:lstStyle/>
          <a:p>
            <a:pPr lvl="0"/>
            <a:r>
              <a:rPr lang="en-US" dirty="0"/>
              <a:t>Safekeeping of medications</a:t>
            </a:r>
          </a:p>
          <a:p>
            <a:pPr marL="0" lvl="0" indent="0">
              <a:buNone/>
            </a:pPr>
            <a:endParaRPr lang="en-US" dirty="0"/>
          </a:p>
          <a:p>
            <a:pPr lvl="0"/>
            <a:r>
              <a:rPr lang="en-US" dirty="0"/>
              <a:t>Monitoring health room visitors and activities</a:t>
            </a:r>
          </a:p>
          <a:p>
            <a:pPr marL="0" lvl="0" indent="0">
              <a:buNone/>
            </a:pPr>
            <a:endParaRPr lang="en-US" dirty="0"/>
          </a:p>
          <a:p>
            <a:pPr lvl="0"/>
            <a:r>
              <a:rPr lang="en-US" dirty="0"/>
              <a:t>Be aware of school safety procedures </a:t>
            </a:r>
          </a:p>
        </p:txBody>
      </p:sp>
    </p:spTree>
    <p:extLst>
      <p:ext uri="{BB962C8B-B14F-4D97-AF65-F5344CB8AC3E}">
        <p14:creationId xmlns:p14="http://schemas.microsoft.com/office/powerpoint/2010/main" val="19230776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en-US" dirty="0"/>
              <a:t>Handling of Blood Borne Pathogens and Hazardous Materials:</a:t>
            </a:r>
          </a:p>
          <a:p>
            <a:r>
              <a:rPr lang="en-US" dirty="0"/>
              <a:t>Chemicals- Safety Data Sheets (SDS)</a:t>
            </a:r>
          </a:p>
          <a:p>
            <a:r>
              <a:rPr lang="en-US" dirty="0"/>
              <a:t>Safe storage</a:t>
            </a:r>
          </a:p>
          <a:p>
            <a:r>
              <a:rPr lang="en-US" dirty="0"/>
              <a:t>Sharps</a:t>
            </a:r>
          </a:p>
          <a:p>
            <a:r>
              <a:rPr lang="en-US" dirty="0"/>
              <a:t>Spills</a:t>
            </a:r>
          </a:p>
          <a:p>
            <a:r>
              <a:rPr lang="en-US" i="1" u="sng" dirty="0">
                <a:solidFill>
                  <a:schemeClr val="bg2">
                    <a:lumMod val="50000"/>
                  </a:schemeClr>
                </a:solidFill>
              </a:rPr>
              <a:t>Guidelines for Implementation of School Employee Training on HIV/AIDS and Other </a:t>
            </a:r>
            <a:r>
              <a:rPr lang="en-US" i="1" u="sng" dirty="0" err="1">
                <a:solidFill>
                  <a:schemeClr val="bg2">
                    <a:lumMod val="50000"/>
                  </a:schemeClr>
                </a:solidFill>
              </a:rPr>
              <a:t>Bloodborne</a:t>
            </a:r>
            <a:r>
              <a:rPr lang="en-US" i="1" u="sng" dirty="0">
                <a:solidFill>
                  <a:schemeClr val="bg2">
                    <a:lumMod val="50000"/>
                  </a:schemeClr>
                </a:solidFill>
              </a:rPr>
              <a:t> Pathogens </a:t>
            </a:r>
            <a:r>
              <a:rPr lang="en-US" dirty="0"/>
              <a:t>(2011)</a:t>
            </a:r>
          </a:p>
          <a:p>
            <a:r>
              <a:rPr lang="en-US" dirty="0">
                <a:solidFill>
                  <a:schemeClr val="bg2">
                    <a:lumMod val="50000"/>
                  </a:schemeClr>
                </a:solidFill>
              </a:rPr>
              <a:t>WAC 296-823</a:t>
            </a:r>
          </a:p>
          <a:p>
            <a:endParaRPr lang="en-US" dirty="0"/>
          </a:p>
        </p:txBody>
      </p:sp>
      <p:sp>
        <p:nvSpPr>
          <p:cNvPr id="3" name="Title 2"/>
          <p:cNvSpPr>
            <a:spLocks noGrp="1"/>
          </p:cNvSpPr>
          <p:nvPr>
            <p:ph type="title"/>
          </p:nvPr>
        </p:nvSpPr>
        <p:spPr/>
        <p:txBody>
          <a:bodyPr/>
          <a:lstStyle/>
          <a:p>
            <a:r>
              <a:rPr lang="en-US" dirty="0"/>
              <a:t>Safe Environment</a:t>
            </a:r>
          </a:p>
        </p:txBody>
      </p:sp>
    </p:spTree>
    <p:extLst>
      <p:ext uri="{BB962C8B-B14F-4D97-AF65-F5344CB8AC3E}">
        <p14:creationId xmlns:p14="http://schemas.microsoft.com/office/powerpoint/2010/main" val="31505847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Disaster Protocols</a:t>
            </a:r>
          </a:p>
        </p:txBody>
      </p:sp>
      <p:sp>
        <p:nvSpPr>
          <p:cNvPr id="3" name="Content Placeholder 2"/>
          <p:cNvSpPr>
            <a:spLocks noGrp="1"/>
          </p:cNvSpPr>
          <p:nvPr>
            <p:ph idx="1"/>
          </p:nvPr>
        </p:nvSpPr>
        <p:spPr/>
        <p:txBody>
          <a:bodyPr>
            <a:normAutofit fontScale="92500" lnSpcReduction="10000"/>
          </a:bodyPr>
          <a:lstStyle/>
          <a:p>
            <a:r>
              <a:rPr lang="en-US" dirty="0"/>
              <a:t>Know location of exits and escape routes</a:t>
            </a:r>
          </a:p>
          <a:p>
            <a:pPr lvl="0"/>
            <a:r>
              <a:rPr lang="en-US" dirty="0"/>
              <a:t>Critical health supplies that need to be moved in a drill or emergency</a:t>
            </a:r>
          </a:p>
          <a:p>
            <a:pPr lvl="1"/>
            <a:r>
              <a:rPr lang="en-US" sz="2400" dirty="0"/>
              <a:t>Emergency and disaster medications</a:t>
            </a:r>
          </a:p>
          <a:p>
            <a:pPr lvl="1"/>
            <a:r>
              <a:rPr lang="en-US" sz="2400" dirty="0"/>
              <a:t>Care plan book</a:t>
            </a:r>
          </a:p>
          <a:p>
            <a:pPr lvl="1"/>
            <a:r>
              <a:rPr lang="en-US" sz="2400" dirty="0"/>
              <a:t>First aid supplies</a:t>
            </a:r>
          </a:p>
          <a:p>
            <a:pPr lvl="0"/>
            <a:r>
              <a:rPr lang="en-US" dirty="0"/>
              <a:t>Location of AEDs</a:t>
            </a:r>
          </a:p>
          <a:p>
            <a:pPr lvl="0"/>
            <a:r>
              <a:rPr lang="en-US" dirty="0"/>
              <a:t>Incident command, know your role</a:t>
            </a:r>
          </a:p>
          <a:p>
            <a:pPr lvl="0"/>
            <a:r>
              <a:rPr lang="en-US" dirty="0"/>
              <a:t>Assist children in your immediate care</a:t>
            </a:r>
          </a:p>
          <a:p>
            <a:endParaRPr lang="en-US" dirty="0"/>
          </a:p>
          <a:p>
            <a:pPr lvl="1"/>
            <a:endParaRPr lang="en-US" sz="2400" dirty="0"/>
          </a:p>
        </p:txBody>
      </p:sp>
    </p:spTree>
    <p:extLst>
      <p:ext uri="{BB962C8B-B14F-4D97-AF65-F5344CB8AC3E}">
        <p14:creationId xmlns:p14="http://schemas.microsoft.com/office/powerpoint/2010/main" val="41474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District: Policies and Procedures</a:t>
            </a:r>
          </a:p>
        </p:txBody>
      </p:sp>
      <p:sp>
        <p:nvSpPr>
          <p:cNvPr id="3" name="Content Placeholder 2"/>
          <p:cNvSpPr>
            <a:spLocks noGrp="1"/>
          </p:cNvSpPr>
          <p:nvPr>
            <p:ph idx="1"/>
          </p:nvPr>
        </p:nvSpPr>
        <p:spPr/>
        <p:txBody>
          <a:bodyPr/>
          <a:lstStyle/>
          <a:p>
            <a:pPr marL="0" indent="0">
              <a:buNone/>
            </a:pPr>
            <a:r>
              <a:rPr lang="en-US" sz="2800" dirty="0"/>
              <a:t>Know:</a:t>
            </a:r>
          </a:p>
          <a:p>
            <a:pPr marL="0" indent="0">
              <a:buNone/>
            </a:pPr>
            <a:endParaRPr lang="en-US" dirty="0"/>
          </a:p>
          <a:p>
            <a:r>
              <a:rPr lang="en-US" dirty="0"/>
              <a:t>What they are</a:t>
            </a:r>
          </a:p>
          <a:p>
            <a:pPr marL="0" indent="0">
              <a:buNone/>
            </a:pPr>
            <a:endParaRPr lang="en-US" dirty="0"/>
          </a:p>
          <a:p>
            <a:r>
              <a:rPr lang="en-US" dirty="0"/>
              <a:t>Where to find them</a:t>
            </a:r>
          </a:p>
          <a:p>
            <a:pPr marL="0" indent="0">
              <a:buNone/>
            </a:pPr>
            <a:endParaRPr lang="en-US" dirty="0"/>
          </a:p>
          <a:p>
            <a:r>
              <a:rPr lang="en-US" dirty="0"/>
              <a:t>Why they are important</a:t>
            </a:r>
          </a:p>
        </p:txBody>
      </p:sp>
    </p:spTree>
    <p:extLst>
      <p:ext uri="{BB962C8B-B14F-4D97-AF65-F5344CB8AC3E}">
        <p14:creationId xmlns:p14="http://schemas.microsoft.com/office/powerpoint/2010/main" val="4354589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Documentation</a:t>
            </a:r>
          </a:p>
        </p:txBody>
      </p:sp>
      <p:sp>
        <p:nvSpPr>
          <p:cNvPr id="3" name="Content Placeholder 2"/>
          <p:cNvSpPr>
            <a:spLocks noGrp="1"/>
          </p:cNvSpPr>
          <p:nvPr>
            <p:ph idx="1"/>
          </p:nvPr>
        </p:nvSpPr>
        <p:spPr/>
        <p:txBody>
          <a:bodyPr/>
          <a:lstStyle/>
          <a:p>
            <a:r>
              <a:rPr lang="en-US" dirty="0"/>
              <a:t>Legal Guidance</a:t>
            </a:r>
          </a:p>
          <a:p>
            <a:r>
              <a:rPr lang="en-US" dirty="0"/>
              <a:t>Storage</a:t>
            </a:r>
          </a:p>
          <a:p>
            <a:r>
              <a:rPr lang="en-US" dirty="0"/>
              <a:t>Clerical</a:t>
            </a:r>
          </a:p>
        </p:txBody>
      </p:sp>
      <p:sp>
        <p:nvSpPr>
          <p:cNvPr id="4" name="Title 1"/>
          <p:cNvSpPr txBox="1">
            <a:spLocks/>
          </p:cNvSpPr>
          <p:nvPr/>
        </p:nvSpPr>
        <p:spPr>
          <a:xfrm>
            <a:off x="684212" y="4487332"/>
            <a:ext cx="8534400" cy="150706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immunizations</a:t>
            </a:r>
          </a:p>
        </p:txBody>
      </p:sp>
    </p:spTree>
    <p:extLst>
      <p:ext uri="{BB962C8B-B14F-4D97-AF65-F5344CB8AC3E}">
        <p14:creationId xmlns:p14="http://schemas.microsoft.com/office/powerpoint/2010/main" val="40528664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Documentation – Rules and Regulations</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pPr lvl="0"/>
            <a:r>
              <a:rPr lang="en-US" dirty="0"/>
              <a:t>School district student health services policies and procedures related to health records</a:t>
            </a:r>
          </a:p>
          <a:p>
            <a:pPr lvl="0"/>
            <a:r>
              <a:rPr lang="en-US" dirty="0"/>
              <a:t>FERPA and HIPAA federal laws</a:t>
            </a:r>
          </a:p>
          <a:p>
            <a:pPr lvl="0"/>
            <a:r>
              <a:rPr lang="en-US" dirty="0"/>
              <a:t>School health state laws (</a:t>
            </a:r>
            <a:r>
              <a:rPr lang="en-US" u="sng" dirty="0">
                <a:hlinkClick r:id="rId3"/>
              </a:rPr>
              <a:t>RCW 28A.210</a:t>
            </a:r>
            <a:r>
              <a:rPr lang="en-US" dirty="0"/>
              <a:t>)</a:t>
            </a:r>
          </a:p>
          <a:p>
            <a:pPr lvl="0"/>
            <a:r>
              <a:rPr lang="en-US" dirty="0"/>
              <a:t>Medical Records—Health Care Information and Disclosure state law (RCW 70.02)</a:t>
            </a:r>
          </a:p>
          <a:p>
            <a:pPr lvl="0"/>
            <a:r>
              <a:rPr lang="en-US" i="1" dirty="0">
                <a:hlinkClick r:id="rId4"/>
              </a:rPr>
              <a:t>Guidelines for Handling Health Care Information in School Records </a:t>
            </a:r>
            <a:r>
              <a:rPr lang="en-US" dirty="0"/>
              <a:t>(2001) </a:t>
            </a:r>
          </a:p>
        </p:txBody>
      </p:sp>
    </p:spTree>
    <p:extLst>
      <p:ext uri="{BB962C8B-B14F-4D97-AF65-F5344CB8AC3E}">
        <p14:creationId xmlns:p14="http://schemas.microsoft.com/office/powerpoint/2010/main" val="33382994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Documentation – Storage</a:t>
            </a:r>
            <a:r>
              <a:rPr lang="en-US" b="1" dirty="0"/>
              <a:t/>
            </a:r>
            <a:br>
              <a:rPr lang="en-US" b="1" dirty="0"/>
            </a:br>
            <a:endParaRPr lang="en-US" dirty="0"/>
          </a:p>
        </p:txBody>
      </p:sp>
      <p:sp>
        <p:nvSpPr>
          <p:cNvPr id="3" name="Content Placeholder 2"/>
          <p:cNvSpPr>
            <a:spLocks noGrp="1"/>
          </p:cNvSpPr>
          <p:nvPr>
            <p:ph idx="1"/>
          </p:nvPr>
        </p:nvSpPr>
        <p:spPr/>
        <p:txBody>
          <a:bodyPr>
            <a:normAutofit lnSpcReduction="10000"/>
          </a:bodyPr>
          <a:lstStyle/>
          <a:p>
            <a:pPr lvl="0"/>
            <a:r>
              <a:rPr lang="en-US" i="1" u="sng" dirty="0">
                <a:hlinkClick r:id="rId3"/>
              </a:rPr>
              <a:t>School Districts and Educational Services Districts Records Retention Schedule</a:t>
            </a:r>
            <a:r>
              <a:rPr lang="en-US" i="1" dirty="0"/>
              <a:t> </a:t>
            </a:r>
          </a:p>
          <a:p>
            <a:pPr marL="0" lvl="0" indent="0">
              <a:buNone/>
            </a:pPr>
            <a:endParaRPr lang="en-US" dirty="0"/>
          </a:p>
          <a:p>
            <a:pPr lvl="0"/>
            <a:r>
              <a:rPr lang="en-US" dirty="0"/>
              <a:t>Archiving</a:t>
            </a:r>
          </a:p>
          <a:p>
            <a:pPr marL="0" lvl="0" indent="0">
              <a:buNone/>
            </a:pPr>
            <a:endParaRPr lang="en-US" dirty="0"/>
          </a:p>
          <a:p>
            <a:pPr lvl="0"/>
            <a:r>
              <a:rPr lang="en-US" dirty="0"/>
              <a:t>Transferring</a:t>
            </a:r>
          </a:p>
          <a:p>
            <a:pPr marL="0" lvl="0" indent="0">
              <a:buNone/>
            </a:pPr>
            <a:endParaRPr lang="en-US" dirty="0"/>
          </a:p>
          <a:p>
            <a:pPr lvl="0"/>
            <a:r>
              <a:rPr lang="en-US" dirty="0"/>
              <a:t>Destruction</a:t>
            </a:r>
          </a:p>
          <a:p>
            <a:pPr marL="0" indent="0">
              <a:buNone/>
            </a:pPr>
            <a:endParaRPr lang="en-US" dirty="0"/>
          </a:p>
        </p:txBody>
      </p:sp>
    </p:spTree>
    <p:extLst>
      <p:ext uri="{BB962C8B-B14F-4D97-AF65-F5344CB8AC3E}">
        <p14:creationId xmlns:p14="http://schemas.microsoft.com/office/powerpoint/2010/main" val="3327109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Documentation – Clerical</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pPr lvl="0"/>
            <a:r>
              <a:rPr lang="en-US" sz="2600" dirty="0"/>
              <a:t>Forms, managing and processing</a:t>
            </a:r>
          </a:p>
          <a:p>
            <a:pPr lvl="0"/>
            <a:r>
              <a:rPr lang="en-US" sz="2600" dirty="0"/>
              <a:t>Ensure confidentiality</a:t>
            </a:r>
          </a:p>
          <a:p>
            <a:r>
              <a:rPr lang="en-US" sz="2600" dirty="0"/>
              <a:t>Maintain student health file</a:t>
            </a:r>
          </a:p>
          <a:p>
            <a:pPr lvl="0"/>
            <a:r>
              <a:rPr lang="en-US" sz="2600" dirty="0"/>
              <a:t>Archive student health records </a:t>
            </a:r>
          </a:p>
          <a:p>
            <a:pPr lvl="0"/>
            <a:r>
              <a:rPr lang="en-US" sz="2600" dirty="0"/>
              <a:t>Assist in disseminating written communication to families as directed</a:t>
            </a:r>
          </a:p>
          <a:p>
            <a:pPr marL="0" indent="0">
              <a:buNone/>
            </a:pPr>
            <a:endParaRPr lang="en-US" dirty="0"/>
          </a:p>
        </p:txBody>
      </p:sp>
    </p:spTree>
    <p:extLst>
      <p:ext uri="{BB962C8B-B14F-4D97-AF65-F5344CB8AC3E}">
        <p14:creationId xmlns:p14="http://schemas.microsoft.com/office/powerpoint/2010/main" val="11704652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Immunization – Rules and Regulations</a:t>
            </a:r>
          </a:p>
        </p:txBody>
      </p:sp>
      <p:sp>
        <p:nvSpPr>
          <p:cNvPr id="3" name="Content Placeholder 2"/>
          <p:cNvSpPr>
            <a:spLocks noGrp="1"/>
          </p:cNvSpPr>
          <p:nvPr>
            <p:ph idx="1"/>
          </p:nvPr>
        </p:nvSpPr>
        <p:spPr/>
        <p:txBody>
          <a:bodyPr>
            <a:normAutofit/>
          </a:bodyPr>
          <a:lstStyle/>
          <a:p>
            <a:r>
              <a:rPr lang="en-US" dirty="0"/>
              <a:t>School District Policies and Procedures</a:t>
            </a:r>
          </a:p>
          <a:p>
            <a:r>
              <a:rPr lang="en-US" dirty="0">
                <a:hlinkClick r:id="rId3"/>
              </a:rPr>
              <a:t>School and Child Care Immunization Website DOH </a:t>
            </a:r>
            <a:endParaRPr lang="en-US" dirty="0"/>
          </a:p>
          <a:p>
            <a:r>
              <a:rPr lang="en-US" i="1" dirty="0">
                <a:hlinkClick r:id="rId4"/>
              </a:rPr>
              <a:t>Immunization Manual for Schools, Preschools and Childcare Centers </a:t>
            </a:r>
            <a:r>
              <a:rPr lang="en-US" dirty="0"/>
              <a:t>(DOH 2016) </a:t>
            </a:r>
          </a:p>
          <a:p>
            <a:r>
              <a:rPr lang="en-US" dirty="0">
                <a:hlinkClick r:id="rId5"/>
              </a:rPr>
              <a:t>DOH Immunization Information System (IIS)</a:t>
            </a:r>
            <a:endParaRPr lang="en-US" dirty="0"/>
          </a:p>
        </p:txBody>
      </p:sp>
    </p:spTree>
    <p:extLst>
      <p:ext uri="{BB962C8B-B14F-4D97-AF65-F5344CB8AC3E}">
        <p14:creationId xmlns:p14="http://schemas.microsoft.com/office/powerpoint/2010/main" val="21830045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Immunization </a:t>
            </a:r>
          </a:p>
        </p:txBody>
      </p:sp>
      <p:sp>
        <p:nvSpPr>
          <p:cNvPr id="3" name="Content Placeholder 2"/>
          <p:cNvSpPr>
            <a:spLocks noGrp="1"/>
          </p:cNvSpPr>
          <p:nvPr>
            <p:ph idx="1"/>
          </p:nvPr>
        </p:nvSpPr>
        <p:spPr/>
        <p:txBody>
          <a:bodyPr>
            <a:normAutofit/>
          </a:bodyPr>
          <a:lstStyle/>
          <a:p>
            <a:pPr lvl="0"/>
            <a:r>
              <a:rPr lang="en-US" dirty="0"/>
              <a:t>Compliance</a:t>
            </a:r>
          </a:p>
          <a:p>
            <a:pPr lvl="0"/>
            <a:endParaRPr lang="en-US" dirty="0"/>
          </a:p>
          <a:p>
            <a:pPr lvl="0"/>
            <a:r>
              <a:rPr lang="en-US" dirty="0"/>
              <a:t>Reporting</a:t>
            </a:r>
          </a:p>
          <a:p>
            <a:pPr lvl="0"/>
            <a:endParaRPr lang="en-US" dirty="0"/>
          </a:p>
          <a:p>
            <a:pPr lvl="0"/>
            <a:r>
              <a:rPr lang="en-US" dirty="0"/>
              <a:t>Records Management</a:t>
            </a:r>
          </a:p>
          <a:p>
            <a:pPr lvl="0"/>
            <a:endParaRPr lang="en-US" dirty="0"/>
          </a:p>
          <a:p>
            <a:pPr lvl="0"/>
            <a:r>
              <a:rPr lang="en-US" dirty="0"/>
              <a:t>Communication</a:t>
            </a:r>
          </a:p>
        </p:txBody>
      </p:sp>
    </p:spTree>
    <p:extLst>
      <p:ext uri="{BB962C8B-B14F-4D97-AF65-F5344CB8AC3E}">
        <p14:creationId xmlns:p14="http://schemas.microsoft.com/office/powerpoint/2010/main" val="10141751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Review student immunization information (CIS, COE) for accuracy and compliance</a:t>
            </a:r>
          </a:p>
          <a:p>
            <a:pPr lvl="0"/>
            <a:r>
              <a:rPr lang="en-US" dirty="0"/>
              <a:t>Transfer immunization information into electronic student data base</a:t>
            </a:r>
          </a:p>
          <a:p>
            <a:pPr lvl="0"/>
            <a:r>
              <a:rPr lang="en-US" dirty="0"/>
              <a:t>As indicated, inform families of community immunization resources </a:t>
            </a:r>
          </a:p>
          <a:p>
            <a:pPr lvl="0"/>
            <a:r>
              <a:rPr lang="en-US" dirty="0"/>
              <a:t>Provide ongoing monitoring of students’ immunization status</a:t>
            </a:r>
          </a:p>
        </p:txBody>
      </p:sp>
      <p:sp>
        <p:nvSpPr>
          <p:cNvPr id="3" name="Title 2"/>
          <p:cNvSpPr>
            <a:spLocks noGrp="1"/>
          </p:cNvSpPr>
          <p:nvPr>
            <p:ph type="title"/>
          </p:nvPr>
        </p:nvSpPr>
        <p:spPr/>
        <p:txBody>
          <a:bodyPr>
            <a:normAutofit fontScale="90000"/>
          </a:bodyPr>
          <a:lstStyle/>
          <a:p>
            <a:r>
              <a:rPr lang="en-US" dirty="0"/>
              <a:t>Immunization </a:t>
            </a:r>
            <a:br>
              <a:rPr lang="en-US" dirty="0"/>
            </a:br>
            <a:r>
              <a:rPr lang="en-US" dirty="0"/>
              <a:t>Compliance </a:t>
            </a:r>
          </a:p>
        </p:txBody>
      </p:sp>
    </p:spTree>
    <p:extLst>
      <p:ext uri="{BB962C8B-B14F-4D97-AF65-F5344CB8AC3E}">
        <p14:creationId xmlns:p14="http://schemas.microsoft.com/office/powerpoint/2010/main" val="11373118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Assist with completion and submission of the annual Washington DOH Immunization Status Report for the school</a:t>
            </a:r>
          </a:p>
          <a:p>
            <a:pPr lvl="0"/>
            <a:r>
              <a:rPr lang="en-US" dirty="0"/>
              <a:t>Notify school nurse of any student who is out of compliance with immunizations</a:t>
            </a:r>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a:t>Immunization</a:t>
            </a:r>
            <a:br>
              <a:rPr lang="en-US" dirty="0"/>
            </a:br>
            <a:r>
              <a:rPr lang="en-US" dirty="0"/>
              <a:t>Reporting</a:t>
            </a:r>
          </a:p>
        </p:txBody>
      </p:sp>
    </p:spTree>
    <p:extLst>
      <p:ext uri="{BB962C8B-B14F-4D97-AF65-F5344CB8AC3E}">
        <p14:creationId xmlns:p14="http://schemas.microsoft.com/office/powerpoint/2010/main" val="29667310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Immunization Records Management </a:t>
            </a:r>
          </a:p>
        </p:txBody>
      </p:sp>
      <p:sp>
        <p:nvSpPr>
          <p:cNvPr id="3" name="Content Placeholder 2"/>
          <p:cNvSpPr>
            <a:spLocks noGrp="1"/>
          </p:cNvSpPr>
          <p:nvPr>
            <p:ph idx="1"/>
          </p:nvPr>
        </p:nvSpPr>
        <p:spPr/>
        <p:txBody>
          <a:bodyPr>
            <a:normAutofit fontScale="92500" lnSpcReduction="20000"/>
          </a:bodyPr>
          <a:lstStyle/>
          <a:p>
            <a:pPr lvl="0"/>
            <a:r>
              <a:rPr lang="en-US" dirty="0"/>
              <a:t>Provide original CIS/COE document to graduating seniors and/or students leaving district</a:t>
            </a:r>
          </a:p>
          <a:p>
            <a:pPr lvl="0"/>
            <a:r>
              <a:rPr lang="en-US" dirty="0"/>
              <a:t>Archive copies of CIS/COE with individual health records as students leave or graduate from district </a:t>
            </a:r>
          </a:p>
          <a:p>
            <a:pPr lvl="0"/>
            <a:r>
              <a:rPr lang="en-US" dirty="0"/>
              <a:t>Maintain a current list or be able to print a list of students who are exempt or out of compliance under the direction of the School Nurse</a:t>
            </a:r>
          </a:p>
          <a:p>
            <a:r>
              <a:rPr lang="en-US" dirty="0"/>
              <a:t>In the event of a communicable disease outbreak, identify and alert the School Nurse to students who may be at risk (immune-compromised or have personal, religious or medical exemptions)</a:t>
            </a:r>
          </a:p>
        </p:txBody>
      </p:sp>
    </p:spTree>
    <p:extLst>
      <p:ext uri="{BB962C8B-B14F-4D97-AF65-F5344CB8AC3E}">
        <p14:creationId xmlns:p14="http://schemas.microsoft.com/office/powerpoint/2010/main" val="39278995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en-US" dirty="0"/>
              <a:t>Assist school nurse with immunization compliance process (letters, phone calls etc.)</a:t>
            </a:r>
          </a:p>
          <a:p>
            <a:pPr lvl="0"/>
            <a:r>
              <a:rPr lang="en-US" dirty="0"/>
              <a:t>Assist school nurse in compiling information to be included in an immunization exclusion packet</a:t>
            </a:r>
          </a:p>
          <a:p>
            <a:pPr lvl="0"/>
            <a:r>
              <a:rPr lang="en-US" dirty="0"/>
              <a:t>As directed by the school nurse assist in notifying the parent/guardians of students whose immunizations are out of compliance </a:t>
            </a:r>
          </a:p>
          <a:p>
            <a:r>
              <a:rPr lang="en-US" dirty="0"/>
              <a:t>Assist school nurse with distribution of meningococcal, HPV and graduating senior letters</a:t>
            </a:r>
          </a:p>
        </p:txBody>
      </p:sp>
      <p:sp>
        <p:nvSpPr>
          <p:cNvPr id="3" name="Title 2"/>
          <p:cNvSpPr>
            <a:spLocks noGrp="1"/>
          </p:cNvSpPr>
          <p:nvPr>
            <p:ph type="title"/>
          </p:nvPr>
        </p:nvSpPr>
        <p:spPr/>
        <p:txBody>
          <a:bodyPr>
            <a:normAutofit fontScale="90000"/>
          </a:bodyPr>
          <a:lstStyle/>
          <a:p>
            <a:r>
              <a:rPr lang="en-US" dirty="0" err="1"/>
              <a:t>Immunizatoin</a:t>
            </a:r>
            <a:r>
              <a:rPr lang="en-US" dirty="0"/>
              <a:t/>
            </a:r>
            <a:br>
              <a:rPr lang="en-US" dirty="0"/>
            </a:br>
            <a:r>
              <a:rPr lang="en-US" dirty="0"/>
              <a:t>Communication</a:t>
            </a:r>
          </a:p>
        </p:txBody>
      </p:sp>
    </p:spTree>
    <p:extLst>
      <p:ext uri="{BB962C8B-B14F-4D97-AF65-F5344CB8AC3E}">
        <p14:creationId xmlns:p14="http://schemas.microsoft.com/office/powerpoint/2010/main" val="1573637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Professional Practice</a:t>
            </a:r>
          </a:p>
        </p:txBody>
      </p:sp>
      <p:sp>
        <p:nvSpPr>
          <p:cNvPr id="3" name="Text Placeholder 2"/>
          <p:cNvSpPr>
            <a:spLocks noGrp="1"/>
          </p:cNvSpPr>
          <p:nvPr>
            <p:ph type="body" idx="1"/>
          </p:nvPr>
        </p:nvSpPr>
        <p:spPr/>
        <p:txBody>
          <a:bodyPr/>
          <a:lstStyle/>
          <a:p>
            <a:r>
              <a:rPr lang="en-US" dirty="0"/>
              <a:t>Ethics, Confidentiality, Documentation</a:t>
            </a:r>
          </a:p>
        </p:txBody>
      </p:sp>
    </p:spTree>
    <p:extLst>
      <p:ext uri="{BB962C8B-B14F-4D97-AF65-F5344CB8AC3E}">
        <p14:creationId xmlns:p14="http://schemas.microsoft.com/office/powerpoint/2010/main" val="371420447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Mandated Screenings</a:t>
            </a:r>
          </a:p>
        </p:txBody>
      </p:sp>
      <p:sp>
        <p:nvSpPr>
          <p:cNvPr id="3" name="Content Placeholder 2"/>
          <p:cNvSpPr>
            <a:spLocks noGrp="1"/>
          </p:cNvSpPr>
          <p:nvPr>
            <p:ph idx="1"/>
          </p:nvPr>
        </p:nvSpPr>
        <p:spPr/>
        <p:txBody>
          <a:bodyPr/>
          <a:lstStyle/>
          <a:p>
            <a:pPr marL="0" indent="0">
              <a:buNone/>
            </a:pPr>
            <a:r>
              <a:rPr lang="en-US" dirty="0"/>
              <a:t>As directed by school nurse:</a:t>
            </a:r>
          </a:p>
          <a:p>
            <a:r>
              <a:rPr lang="en-US" dirty="0"/>
              <a:t>Schedule vision and hearing screenings</a:t>
            </a:r>
          </a:p>
          <a:p>
            <a:r>
              <a:rPr lang="en-US" dirty="0"/>
              <a:t>Conduct, facilitate, assist with screening process</a:t>
            </a:r>
          </a:p>
          <a:p>
            <a:r>
              <a:rPr lang="en-US" dirty="0"/>
              <a:t>Record findings</a:t>
            </a:r>
          </a:p>
          <a:p>
            <a:r>
              <a:rPr lang="en-US" dirty="0"/>
              <a:t>Schedule re-screens</a:t>
            </a:r>
          </a:p>
        </p:txBody>
      </p:sp>
    </p:spTree>
    <p:extLst>
      <p:ext uri="{BB962C8B-B14F-4D97-AF65-F5344CB8AC3E}">
        <p14:creationId xmlns:p14="http://schemas.microsoft.com/office/powerpoint/2010/main" val="1894028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Inform teachers of students who did not pass screenings so accommodations can be made</a:t>
            </a:r>
          </a:p>
          <a:p>
            <a:r>
              <a:rPr lang="en-US" dirty="0"/>
              <a:t>Process referrals</a:t>
            </a:r>
          </a:p>
          <a:p>
            <a:r>
              <a:rPr lang="en-US" dirty="0"/>
              <a:t>Identify barriers for follow up/treatment</a:t>
            </a:r>
          </a:p>
          <a:p>
            <a:r>
              <a:rPr lang="en-US" dirty="0"/>
              <a:t>Refer to the school nurse as needed</a:t>
            </a:r>
          </a:p>
          <a:p>
            <a:r>
              <a:rPr lang="en-US" dirty="0"/>
              <a:t>Document referrals and follow up</a:t>
            </a:r>
          </a:p>
        </p:txBody>
      </p:sp>
      <p:sp>
        <p:nvSpPr>
          <p:cNvPr id="3" name="Title 2"/>
          <p:cNvSpPr>
            <a:spLocks noGrp="1"/>
          </p:cNvSpPr>
          <p:nvPr>
            <p:ph type="title"/>
          </p:nvPr>
        </p:nvSpPr>
        <p:spPr/>
        <p:txBody>
          <a:bodyPr>
            <a:normAutofit fontScale="90000"/>
          </a:bodyPr>
          <a:lstStyle/>
          <a:p>
            <a:r>
              <a:rPr lang="en-US" dirty="0"/>
              <a:t>Mandated Screenings</a:t>
            </a:r>
            <a:br>
              <a:rPr lang="en-US" dirty="0"/>
            </a:br>
            <a:r>
              <a:rPr lang="en-US" dirty="0"/>
              <a:t>Follow Up</a:t>
            </a:r>
          </a:p>
        </p:txBody>
      </p:sp>
    </p:spTree>
    <p:extLst>
      <p:ext uri="{BB962C8B-B14F-4D97-AF65-F5344CB8AC3E}">
        <p14:creationId xmlns:p14="http://schemas.microsoft.com/office/powerpoint/2010/main" val="32027476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Attendance matters to school and life success  </a:t>
            </a:r>
          </a:p>
          <a:p>
            <a:pPr lvl="0"/>
            <a:r>
              <a:rPr lang="en-US" dirty="0"/>
              <a:t>Under the direction of the school nurse, monitor and communicate attendance concerns</a:t>
            </a:r>
          </a:p>
          <a:p>
            <a:pPr lvl="0"/>
            <a:r>
              <a:rPr lang="en-US" dirty="0"/>
              <a:t>Identify concerns or trends and alert the school nurse for follow-up</a:t>
            </a:r>
          </a:p>
          <a:p>
            <a:pPr marL="0" indent="0">
              <a:buNone/>
            </a:pPr>
            <a:endParaRPr lang="en-US" dirty="0"/>
          </a:p>
        </p:txBody>
      </p:sp>
      <p:sp>
        <p:nvSpPr>
          <p:cNvPr id="3" name="Title 2"/>
          <p:cNvSpPr>
            <a:spLocks noGrp="1"/>
          </p:cNvSpPr>
          <p:nvPr>
            <p:ph type="title"/>
          </p:nvPr>
        </p:nvSpPr>
        <p:spPr/>
        <p:txBody>
          <a:bodyPr/>
          <a:lstStyle/>
          <a:p>
            <a:r>
              <a:rPr lang="en-US" dirty="0"/>
              <a:t>Monitor Attendance</a:t>
            </a:r>
          </a:p>
        </p:txBody>
      </p:sp>
    </p:spTree>
    <p:extLst>
      <p:ext uri="{BB962C8B-B14F-4D97-AF65-F5344CB8AC3E}">
        <p14:creationId xmlns:p14="http://schemas.microsoft.com/office/powerpoint/2010/main" val="13757978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Field trip planning</a:t>
            </a:r>
          </a:p>
        </p:txBody>
      </p:sp>
      <p:sp>
        <p:nvSpPr>
          <p:cNvPr id="3" name="Content Placeholder 2"/>
          <p:cNvSpPr>
            <a:spLocks noGrp="1"/>
          </p:cNvSpPr>
          <p:nvPr>
            <p:ph idx="1"/>
          </p:nvPr>
        </p:nvSpPr>
        <p:spPr/>
        <p:txBody>
          <a:bodyPr/>
          <a:lstStyle/>
          <a:p>
            <a:r>
              <a:rPr lang="en-US" dirty="0"/>
              <a:t>Obtain dates/locations of field trips</a:t>
            </a:r>
          </a:p>
          <a:p>
            <a:r>
              <a:rPr lang="en-US" dirty="0"/>
              <a:t>Evaluate field trip site for cell phone reception, allergens, hazards</a:t>
            </a:r>
          </a:p>
          <a:p>
            <a:r>
              <a:rPr lang="en-US" dirty="0"/>
              <a:t>Obtain class roster of students who will be attending</a:t>
            </a:r>
          </a:p>
          <a:p>
            <a:r>
              <a:rPr lang="en-US" dirty="0"/>
              <a:t>Prepare first aid kits</a:t>
            </a:r>
          </a:p>
          <a:p>
            <a:r>
              <a:rPr lang="en-US" dirty="0">
                <a:solidFill>
                  <a:srgbClr val="002060"/>
                </a:solidFill>
              </a:rPr>
              <a:t>Assist, as needed with field trip permission forms</a:t>
            </a:r>
          </a:p>
        </p:txBody>
      </p:sp>
    </p:spTree>
    <p:extLst>
      <p:ext uri="{BB962C8B-B14F-4D97-AF65-F5344CB8AC3E}">
        <p14:creationId xmlns:p14="http://schemas.microsoft.com/office/powerpoint/2010/main" val="21251898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Prepare health forms:</a:t>
            </a:r>
          </a:p>
          <a:p>
            <a:pPr marL="0" indent="0">
              <a:buNone/>
            </a:pPr>
            <a:r>
              <a:rPr lang="en-US" dirty="0"/>
              <a:t>          copies of IHPs/ECPs for appropriate staff</a:t>
            </a:r>
          </a:p>
          <a:p>
            <a:pPr marL="0" indent="0">
              <a:buNone/>
            </a:pPr>
            <a:r>
              <a:rPr lang="en-US" dirty="0"/>
              <a:t>          Medication orders</a:t>
            </a:r>
          </a:p>
          <a:p>
            <a:r>
              <a:rPr lang="en-US" dirty="0"/>
              <a:t>Medication preparation:</a:t>
            </a:r>
          </a:p>
          <a:p>
            <a:pPr marL="0" indent="0">
              <a:buNone/>
            </a:pPr>
            <a:r>
              <a:rPr lang="en-US" dirty="0"/>
              <a:t>          Assemble scheduled and as needed medications</a:t>
            </a:r>
          </a:p>
          <a:p>
            <a:pPr marL="0" indent="0">
              <a:buNone/>
            </a:pPr>
            <a:r>
              <a:rPr lang="en-US" dirty="0"/>
              <a:t>          Sign out to designated staff</a:t>
            </a:r>
          </a:p>
          <a:p>
            <a:pPr marL="0" indent="0">
              <a:buNone/>
            </a:pPr>
            <a:r>
              <a:rPr lang="en-US" dirty="0"/>
              <a:t>          Check in medications and forms upon return</a:t>
            </a:r>
          </a:p>
        </p:txBody>
      </p:sp>
      <p:sp>
        <p:nvSpPr>
          <p:cNvPr id="3" name="Title 2"/>
          <p:cNvSpPr>
            <a:spLocks noGrp="1"/>
          </p:cNvSpPr>
          <p:nvPr>
            <p:ph type="title"/>
          </p:nvPr>
        </p:nvSpPr>
        <p:spPr/>
        <p:txBody>
          <a:bodyPr/>
          <a:lstStyle/>
          <a:p>
            <a:r>
              <a:rPr lang="en-US" dirty="0"/>
              <a:t>Field trips</a:t>
            </a:r>
          </a:p>
        </p:txBody>
      </p:sp>
    </p:spTree>
    <p:extLst>
      <p:ext uri="{BB962C8B-B14F-4D97-AF65-F5344CB8AC3E}">
        <p14:creationId xmlns:p14="http://schemas.microsoft.com/office/powerpoint/2010/main" val="2293388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Reminders</a:t>
            </a:r>
          </a:p>
        </p:txBody>
      </p:sp>
      <p:sp>
        <p:nvSpPr>
          <p:cNvPr id="3" name="Content Placeholder 2"/>
          <p:cNvSpPr>
            <a:spLocks noGrp="1"/>
          </p:cNvSpPr>
          <p:nvPr>
            <p:ph idx="1"/>
          </p:nvPr>
        </p:nvSpPr>
        <p:spPr/>
        <p:txBody>
          <a:bodyPr>
            <a:normAutofit lnSpcReduction="10000"/>
          </a:bodyPr>
          <a:lstStyle/>
          <a:p>
            <a:pPr marL="0" indent="0">
              <a:buNone/>
            </a:pPr>
            <a:r>
              <a:rPr lang="en-US" sz="2800" dirty="0"/>
              <a:t>Do Not:</a:t>
            </a:r>
          </a:p>
          <a:p>
            <a:r>
              <a:rPr lang="en-US" dirty="0"/>
              <a:t>Give medical advice or diagnose</a:t>
            </a:r>
          </a:p>
          <a:p>
            <a:r>
              <a:rPr lang="en-US" dirty="0"/>
              <a:t>Provide care beyond basic first aid</a:t>
            </a:r>
          </a:p>
          <a:p>
            <a:r>
              <a:rPr lang="en-US" dirty="0"/>
              <a:t>Administer medications/treatments prior to nurse delegation</a:t>
            </a:r>
          </a:p>
          <a:p>
            <a:r>
              <a:rPr lang="en-US" dirty="0"/>
              <a:t>Perform tasks requiring sterile technique</a:t>
            </a:r>
          </a:p>
          <a:p>
            <a:r>
              <a:rPr lang="en-US" dirty="0"/>
              <a:t>Transport sick/injured students without authorization</a:t>
            </a:r>
          </a:p>
          <a:p>
            <a:r>
              <a:rPr lang="en-US" dirty="0"/>
              <a:t>Share protected health information </a:t>
            </a:r>
          </a:p>
        </p:txBody>
      </p:sp>
    </p:spTree>
    <p:extLst>
      <p:ext uri="{BB962C8B-B14F-4D97-AF65-F5344CB8AC3E}">
        <p14:creationId xmlns:p14="http://schemas.microsoft.com/office/powerpoint/2010/main" val="6066700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 continued</a:t>
            </a:r>
          </a:p>
        </p:txBody>
      </p:sp>
      <p:sp>
        <p:nvSpPr>
          <p:cNvPr id="3" name="Content Placeholder 2"/>
          <p:cNvSpPr>
            <a:spLocks noGrp="1"/>
          </p:cNvSpPr>
          <p:nvPr>
            <p:ph idx="1"/>
          </p:nvPr>
        </p:nvSpPr>
        <p:spPr/>
        <p:txBody>
          <a:bodyPr/>
          <a:lstStyle/>
          <a:p>
            <a:pPr marL="0" indent="0">
              <a:buNone/>
            </a:pPr>
            <a:r>
              <a:rPr lang="en-US" sz="2800" dirty="0"/>
              <a:t>Do:</a:t>
            </a:r>
          </a:p>
          <a:p>
            <a:r>
              <a:rPr lang="en-US" sz="2800" dirty="0"/>
              <a:t>Ask for help when needed</a:t>
            </a:r>
          </a:p>
          <a:p>
            <a:pPr marL="0" indent="0">
              <a:buNone/>
            </a:pPr>
            <a:endParaRPr lang="en-US" sz="2800" dirty="0"/>
          </a:p>
          <a:p>
            <a:r>
              <a:rPr lang="en-US" sz="2800" dirty="0"/>
              <a:t>Practice self care</a:t>
            </a:r>
          </a:p>
          <a:p>
            <a:pPr marL="0" indent="0">
              <a:buNone/>
            </a:pPr>
            <a:endParaRPr lang="en-US" sz="2800" dirty="0"/>
          </a:p>
          <a:p>
            <a:r>
              <a:rPr lang="en-US" sz="2800" dirty="0"/>
              <a:t>Have fun!</a:t>
            </a:r>
          </a:p>
        </p:txBody>
      </p:sp>
    </p:spTree>
    <p:extLst>
      <p:ext uri="{BB962C8B-B14F-4D97-AF65-F5344CB8AC3E}">
        <p14:creationId xmlns:p14="http://schemas.microsoft.com/office/powerpoint/2010/main" val="3162887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Ethics</a:t>
            </a:r>
          </a:p>
        </p:txBody>
      </p:sp>
      <p:sp>
        <p:nvSpPr>
          <p:cNvPr id="3" name="Content Placeholder 2"/>
          <p:cNvSpPr>
            <a:spLocks noGrp="1"/>
          </p:cNvSpPr>
          <p:nvPr>
            <p:ph idx="1"/>
          </p:nvPr>
        </p:nvSpPr>
        <p:spPr/>
        <p:txBody>
          <a:bodyPr/>
          <a:lstStyle/>
          <a:p>
            <a:r>
              <a:rPr lang="en-US" sz="2800" dirty="0"/>
              <a:t>Protect your students</a:t>
            </a:r>
          </a:p>
          <a:p>
            <a:pPr marL="0" indent="0">
              <a:buNone/>
            </a:pPr>
            <a:r>
              <a:rPr lang="en-US" dirty="0"/>
              <a:t>   </a:t>
            </a:r>
            <a:r>
              <a:rPr lang="en-US" sz="2000" dirty="0"/>
              <a:t>Maintain privacy</a:t>
            </a:r>
          </a:p>
          <a:p>
            <a:pPr marL="0" indent="0">
              <a:buNone/>
            </a:pPr>
            <a:r>
              <a:rPr lang="en-US" sz="2000" dirty="0"/>
              <a:t>    Advocacy</a:t>
            </a:r>
          </a:p>
          <a:p>
            <a:pPr marL="0" indent="0">
              <a:buNone/>
            </a:pPr>
            <a:endParaRPr lang="en-US" sz="1200" dirty="0"/>
          </a:p>
          <a:p>
            <a:r>
              <a:rPr lang="en-US" sz="2800" dirty="0"/>
              <a:t>Protect yourself</a:t>
            </a:r>
          </a:p>
          <a:p>
            <a:pPr marL="0" indent="0">
              <a:buNone/>
            </a:pPr>
            <a:r>
              <a:rPr lang="en-US" sz="2000" dirty="0"/>
              <a:t>    know your responsibilities</a:t>
            </a:r>
          </a:p>
          <a:p>
            <a:pPr marL="0" indent="0">
              <a:buNone/>
            </a:pPr>
            <a:r>
              <a:rPr lang="en-US" sz="2000" dirty="0"/>
              <a:t>    function within your job description</a:t>
            </a:r>
          </a:p>
        </p:txBody>
      </p:sp>
    </p:spTree>
    <p:extLst>
      <p:ext uri="{BB962C8B-B14F-4D97-AF65-F5344CB8AC3E}">
        <p14:creationId xmlns:p14="http://schemas.microsoft.com/office/powerpoint/2010/main" val="448611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Documentation</a:t>
            </a:r>
          </a:p>
        </p:txBody>
      </p:sp>
      <p:sp>
        <p:nvSpPr>
          <p:cNvPr id="3" name="Content Placeholder 2"/>
          <p:cNvSpPr>
            <a:spLocks noGrp="1"/>
          </p:cNvSpPr>
          <p:nvPr>
            <p:ph idx="1"/>
          </p:nvPr>
        </p:nvSpPr>
        <p:spPr/>
        <p:txBody>
          <a:bodyPr>
            <a:normAutofit/>
          </a:bodyPr>
          <a:lstStyle/>
          <a:p>
            <a:r>
              <a:rPr lang="en-US" dirty="0"/>
              <a:t>Legal Considerations-</a:t>
            </a:r>
            <a:r>
              <a:rPr lang="en-US" sz="1200" i="1" dirty="0"/>
              <a:t>”If it wasn’t documented, it wasn’t done”</a:t>
            </a:r>
          </a:p>
          <a:p>
            <a:pPr marL="0" indent="0">
              <a:buNone/>
            </a:pPr>
            <a:endParaRPr lang="en-US" sz="1200" i="1" dirty="0"/>
          </a:p>
          <a:p>
            <a:r>
              <a:rPr lang="en-US" dirty="0"/>
              <a:t>Communication tool for continuity of care </a:t>
            </a:r>
          </a:p>
          <a:p>
            <a:pPr marL="0" indent="0">
              <a:buNone/>
            </a:pPr>
            <a:endParaRPr lang="en-US" i="1" dirty="0">
              <a:solidFill>
                <a:srgbClr val="FFFF00"/>
              </a:solidFill>
            </a:endParaRPr>
          </a:p>
          <a:p>
            <a:r>
              <a:rPr lang="en-US" dirty="0"/>
              <a:t>Health Records</a:t>
            </a:r>
          </a:p>
          <a:p>
            <a:pPr marL="0" indent="0">
              <a:buNone/>
            </a:pPr>
            <a:endParaRPr lang="en-US" i="1" dirty="0"/>
          </a:p>
          <a:p>
            <a:r>
              <a:rPr lang="en-US" dirty="0"/>
              <a:t>Health Forms</a:t>
            </a:r>
          </a:p>
        </p:txBody>
      </p:sp>
    </p:spTree>
    <p:extLst>
      <p:ext uri="{BB962C8B-B14F-4D97-AF65-F5344CB8AC3E}">
        <p14:creationId xmlns:p14="http://schemas.microsoft.com/office/powerpoint/2010/main" val="4268679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Confidentiality</a:t>
            </a:r>
          </a:p>
        </p:txBody>
      </p:sp>
      <p:sp>
        <p:nvSpPr>
          <p:cNvPr id="3" name="Content Placeholder 2"/>
          <p:cNvSpPr>
            <a:spLocks noGrp="1"/>
          </p:cNvSpPr>
          <p:nvPr>
            <p:ph idx="1"/>
          </p:nvPr>
        </p:nvSpPr>
        <p:spPr>
          <a:xfrm>
            <a:off x="914400" y="2743200"/>
            <a:ext cx="7010399" cy="3352800"/>
          </a:xfrm>
        </p:spPr>
        <p:txBody>
          <a:bodyPr>
            <a:normAutofit fontScale="92500" lnSpcReduction="20000"/>
          </a:bodyPr>
          <a:lstStyle/>
          <a:p>
            <a:r>
              <a:rPr lang="en-US" dirty="0"/>
              <a:t>Washington State Medical Records</a:t>
            </a:r>
          </a:p>
          <a:p>
            <a:pPr marL="0" indent="0">
              <a:buNone/>
            </a:pPr>
            <a:r>
              <a:rPr lang="en-US" dirty="0"/>
              <a:t>    </a:t>
            </a:r>
            <a:r>
              <a:rPr lang="en-US" sz="1900" i="1" dirty="0"/>
              <a:t>Health Care Information and Disclosure </a:t>
            </a:r>
            <a:r>
              <a:rPr lang="en-US" sz="1900" dirty="0"/>
              <a:t>RCW 70.02.005</a:t>
            </a:r>
          </a:p>
          <a:p>
            <a:pPr marL="0" indent="0">
              <a:buNone/>
            </a:pPr>
            <a:endParaRPr lang="en-US" sz="1650" dirty="0"/>
          </a:p>
          <a:p>
            <a:r>
              <a:rPr lang="en-US" dirty="0"/>
              <a:t>Federal Privacy Rules</a:t>
            </a:r>
          </a:p>
          <a:p>
            <a:pPr marL="0" indent="0">
              <a:buNone/>
            </a:pPr>
            <a:r>
              <a:rPr lang="en-US" sz="1900" dirty="0"/>
              <a:t>     Family Education Rights and Privacy Act (FERPA)</a:t>
            </a:r>
          </a:p>
          <a:p>
            <a:pPr marL="0" indent="0">
              <a:buNone/>
            </a:pPr>
            <a:r>
              <a:rPr lang="en-US" sz="1900" dirty="0"/>
              <a:t>     Health Insurance Portability and Accountability Act (HIPAA)</a:t>
            </a:r>
          </a:p>
          <a:p>
            <a:pPr marL="0" indent="0">
              <a:buNone/>
            </a:pPr>
            <a:endParaRPr lang="en-US" sz="1650" dirty="0"/>
          </a:p>
          <a:p>
            <a:r>
              <a:rPr lang="en-US" dirty="0"/>
              <a:t>Age of Consent</a:t>
            </a:r>
          </a:p>
          <a:p>
            <a:pPr marL="0" indent="0">
              <a:buNone/>
            </a:pPr>
            <a:r>
              <a:rPr lang="en-US" sz="1900" i="1" dirty="0"/>
              <a:t>       Providing Heath Care to Minors under Washington Law</a:t>
            </a:r>
            <a:endParaRPr lang="en-US" sz="1900" dirty="0"/>
          </a:p>
          <a:p>
            <a:pPr marL="0" indent="0">
              <a:buNone/>
            </a:pPr>
            <a:endParaRPr lang="en-US" sz="1650" dirty="0"/>
          </a:p>
          <a:p>
            <a:r>
              <a:rPr lang="en-US" sz="2600" dirty="0"/>
              <a:t>Electronic Communication</a:t>
            </a:r>
          </a:p>
        </p:txBody>
      </p:sp>
    </p:spTree>
    <p:extLst>
      <p:ext uri="{BB962C8B-B14F-4D97-AF65-F5344CB8AC3E}">
        <p14:creationId xmlns:p14="http://schemas.microsoft.com/office/powerpoint/2010/main" val="29465202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5996</TotalTime>
  <Words>2998</Words>
  <Application>Microsoft Office PowerPoint</Application>
  <PresentationFormat>On-screen Show (4:3)</PresentationFormat>
  <Paragraphs>619</Paragraphs>
  <Slides>66</Slides>
  <Notes>63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66</vt:i4>
      </vt:variant>
    </vt:vector>
  </HeadingPairs>
  <TitlesOfParts>
    <vt:vector size="71" baseType="lpstr">
      <vt:lpstr>Arial</vt:lpstr>
      <vt:lpstr>Calibri</vt:lpstr>
      <vt:lpstr>Candara</vt:lpstr>
      <vt:lpstr>Symbol</vt:lpstr>
      <vt:lpstr>Waveform</vt:lpstr>
      <vt:lpstr>The School Health Room Assistant</vt:lpstr>
      <vt:lpstr>Legal Guidance</vt:lpstr>
      <vt:lpstr>State: Washington Law Basics</vt:lpstr>
      <vt:lpstr>Federal Laws  Related to School Health</vt:lpstr>
      <vt:lpstr>District: Policies and Procedures</vt:lpstr>
      <vt:lpstr>Professional Practice</vt:lpstr>
      <vt:lpstr>Ethics</vt:lpstr>
      <vt:lpstr>Documentation</vt:lpstr>
      <vt:lpstr>Confidentiality</vt:lpstr>
      <vt:lpstr>Health Services Roles in the School Setting</vt:lpstr>
      <vt:lpstr>Registered Nurse</vt:lpstr>
      <vt:lpstr>Licensed Practical Nurse</vt:lpstr>
      <vt:lpstr>Parent Designated Adult (PDA)</vt:lpstr>
      <vt:lpstr>Role of the Health Room Assistant</vt:lpstr>
      <vt:lpstr>Professional Expectations</vt:lpstr>
      <vt:lpstr>RN Delegation – Your Role</vt:lpstr>
      <vt:lpstr>Responsibilities – Training </vt:lpstr>
      <vt:lpstr>Provision of Care</vt:lpstr>
      <vt:lpstr>Guidelines for Care</vt:lpstr>
      <vt:lpstr>Triage</vt:lpstr>
      <vt:lpstr>Health room visit</vt:lpstr>
      <vt:lpstr>Initiation</vt:lpstr>
      <vt:lpstr>Assessment</vt:lpstr>
      <vt:lpstr>Interventions</vt:lpstr>
      <vt:lpstr>Interventions (cont.)</vt:lpstr>
      <vt:lpstr>Behavioral Health</vt:lpstr>
      <vt:lpstr>Behavioral Health Specific Concerns</vt:lpstr>
      <vt:lpstr>Provision of Care First Aid</vt:lpstr>
      <vt:lpstr>Provision of Care Common Health Conditions</vt:lpstr>
      <vt:lpstr>Health Care Plan Implementation</vt:lpstr>
      <vt:lpstr>Head Injury  Care &amp; Protocol</vt:lpstr>
      <vt:lpstr>Head Injury  Care &amp; Protocol</vt:lpstr>
      <vt:lpstr>Critical Communication</vt:lpstr>
      <vt:lpstr>Communication with parents and guardians</vt:lpstr>
      <vt:lpstr>Disposition</vt:lpstr>
      <vt:lpstr>Medication Administration </vt:lpstr>
      <vt:lpstr>Medication Administration </vt:lpstr>
      <vt:lpstr>Infection Control</vt:lpstr>
      <vt:lpstr>Communicable Disease</vt:lpstr>
      <vt:lpstr>Referrals</vt:lpstr>
      <vt:lpstr>Mandated Reporting</vt:lpstr>
      <vt:lpstr>Supporting Health services</vt:lpstr>
      <vt:lpstr>The Health Room</vt:lpstr>
      <vt:lpstr>The Health Room</vt:lpstr>
      <vt:lpstr>Health Room Supplies</vt:lpstr>
      <vt:lpstr>Health Room Supplies</vt:lpstr>
      <vt:lpstr>Safety and Security</vt:lpstr>
      <vt:lpstr>Safe Environment</vt:lpstr>
      <vt:lpstr>Disaster Protocols</vt:lpstr>
      <vt:lpstr>Documentation</vt:lpstr>
      <vt:lpstr> Documentation – Rules and Regulations </vt:lpstr>
      <vt:lpstr>Documentation – Storage </vt:lpstr>
      <vt:lpstr>Documentation – Clerical </vt:lpstr>
      <vt:lpstr>Immunization – Rules and Regulations</vt:lpstr>
      <vt:lpstr>Immunization </vt:lpstr>
      <vt:lpstr>Immunization  Compliance </vt:lpstr>
      <vt:lpstr>Immunization Reporting</vt:lpstr>
      <vt:lpstr>Immunization Records Management </vt:lpstr>
      <vt:lpstr>Immunizatoin Communication</vt:lpstr>
      <vt:lpstr>Mandated Screenings</vt:lpstr>
      <vt:lpstr>Mandated Screenings Follow Up</vt:lpstr>
      <vt:lpstr>Monitor Attendance</vt:lpstr>
      <vt:lpstr>Field trip planning</vt:lpstr>
      <vt:lpstr>Field trips</vt:lpstr>
      <vt:lpstr>Reminders</vt:lpstr>
      <vt:lpstr>Reminders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school nursing</dc:title>
  <dc:creator>Holmes, Amy</dc:creator>
  <cp:lastModifiedBy>Jodi Meekins</cp:lastModifiedBy>
  <cp:revision>445</cp:revision>
  <cp:lastPrinted>2016-08-08T19:06:29Z</cp:lastPrinted>
  <dcterms:created xsi:type="dcterms:W3CDTF">2015-07-14T20:34:46Z</dcterms:created>
  <dcterms:modified xsi:type="dcterms:W3CDTF">2017-04-04T21:58:26Z</dcterms:modified>
</cp:coreProperties>
</file>